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embeddedFontLst>
    <p:embeddedFont>
      <p:font typeface="Roboto"/>
      <p:regular r:id="rId46"/>
      <p:bold r:id="rId47"/>
      <p:italic r:id="rId48"/>
      <p:boldItalic r:id="rId49"/>
    </p:embeddedFont>
    <p:embeddedFont>
      <p:font typeface="Special Elite"/>
      <p:regular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Roboto-regular.fntdata"/><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SpecialElite-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Xelhua" TargetMode="External"/><Relationship Id="rId3" Type="http://schemas.openxmlformats.org/officeDocument/2006/relationships/hyperlink" Target="https://en.wikipedia.org/wiki/Tenoch" TargetMode="External"/><Relationship Id="rId4" Type="http://schemas.openxmlformats.org/officeDocument/2006/relationships/hyperlink" Target="https://en.wikipedia.org/wiki/Ulmecatl" TargetMode="External"/><Relationship Id="rId5" Type="http://schemas.openxmlformats.org/officeDocument/2006/relationships/hyperlink" Target="https://en.wikipedia.org/wiki/Xicalancatl" TargetMode="External"/><Relationship Id="rId6" Type="http://schemas.openxmlformats.org/officeDocument/2006/relationships/hyperlink" Target="https://en.wikipedia.org/wiki/Mixtecatl" TargetMode="External"/><Relationship Id="rId7" Type="http://schemas.openxmlformats.org/officeDocument/2006/relationships/hyperlink" Target="https://en.wikipedia.org/wiki/Otomitl"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Xelhua" TargetMode="External"/><Relationship Id="rId3" Type="http://schemas.openxmlformats.org/officeDocument/2006/relationships/hyperlink" Target="https://en.wikipedia.org/wiki/Tenoch" TargetMode="External"/><Relationship Id="rId4" Type="http://schemas.openxmlformats.org/officeDocument/2006/relationships/hyperlink" Target="https://en.wikipedia.org/wiki/Ulmecatl" TargetMode="External"/><Relationship Id="rId5" Type="http://schemas.openxmlformats.org/officeDocument/2006/relationships/hyperlink" Target="https://en.wikipedia.org/wiki/Xicalancatl" TargetMode="External"/><Relationship Id="rId6" Type="http://schemas.openxmlformats.org/officeDocument/2006/relationships/hyperlink" Target="https://en.wikipedia.org/wiki/Mixtecatl" TargetMode="External"/><Relationship Id="rId7" Type="http://schemas.openxmlformats.org/officeDocument/2006/relationships/hyperlink" Target="https://en.wikipedia.org/wiki/Otomitl"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Xelhua" TargetMode="External"/><Relationship Id="rId3" Type="http://schemas.openxmlformats.org/officeDocument/2006/relationships/hyperlink" Target="https://en.wikipedia.org/wiki/Tenoch" TargetMode="External"/><Relationship Id="rId4" Type="http://schemas.openxmlformats.org/officeDocument/2006/relationships/hyperlink" Target="https://en.wikipedia.org/wiki/Ulmecatl" TargetMode="External"/><Relationship Id="rId5" Type="http://schemas.openxmlformats.org/officeDocument/2006/relationships/hyperlink" Target="https://en.wikipedia.org/wiki/Xicalancatl" TargetMode="External"/><Relationship Id="rId6" Type="http://schemas.openxmlformats.org/officeDocument/2006/relationships/hyperlink" Target="https://en.wikipedia.org/wiki/Mixtecatl" TargetMode="External"/><Relationship Id="rId7" Type="http://schemas.openxmlformats.org/officeDocument/2006/relationships/hyperlink" Target="https://en.wikipedia.org/wiki/Otomitl"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Xelhua" TargetMode="External"/><Relationship Id="rId3" Type="http://schemas.openxmlformats.org/officeDocument/2006/relationships/hyperlink" Target="https://en.wikipedia.org/wiki/Tenoch" TargetMode="External"/><Relationship Id="rId4" Type="http://schemas.openxmlformats.org/officeDocument/2006/relationships/hyperlink" Target="https://en.wikipedia.org/wiki/Ulmecatl" TargetMode="External"/><Relationship Id="rId5" Type="http://schemas.openxmlformats.org/officeDocument/2006/relationships/hyperlink" Target="https://en.wikipedia.org/wiki/Xicalancatl" TargetMode="External"/><Relationship Id="rId6" Type="http://schemas.openxmlformats.org/officeDocument/2006/relationships/hyperlink" Target="https://en.wikipedia.org/wiki/Mixtecatl" TargetMode="External"/><Relationship Id="rId7" Type="http://schemas.openxmlformats.org/officeDocument/2006/relationships/hyperlink" Target="https://en.wikipedia.org/wiki/Otomitl"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Xelhua" TargetMode="External"/><Relationship Id="rId3" Type="http://schemas.openxmlformats.org/officeDocument/2006/relationships/hyperlink" Target="https://en.wikipedia.org/wiki/Tenoch" TargetMode="External"/><Relationship Id="rId4" Type="http://schemas.openxmlformats.org/officeDocument/2006/relationships/hyperlink" Target="https://en.wikipedia.org/wiki/Ulmecatl" TargetMode="External"/><Relationship Id="rId5" Type="http://schemas.openxmlformats.org/officeDocument/2006/relationships/hyperlink" Target="https://en.wikipedia.org/wiki/Xicalancatl" TargetMode="External"/><Relationship Id="rId6" Type="http://schemas.openxmlformats.org/officeDocument/2006/relationships/hyperlink" Target="https://en.wikipedia.org/wiki/Mixtecatl" TargetMode="External"/><Relationship Id="rId7" Type="http://schemas.openxmlformats.org/officeDocument/2006/relationships/hyperlink" Target="https://en.wikipedia.org/wiki/Otomitl"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Xelhua" TargetMode="External"/><Relationship Id="rId3" Type="http://schemas.openxmlformats.org/officeDocument/2006/relationships/hyperlink" Target="https://en.wikipedia.org/wiki/Tenoch" TargetMode="External"/><Relationship Id="rId4" Type="http://schemas.openxmlformats.org/officeDocument/2006/relationships/hyperlink" Target="https://en.wikipedia.org/wiki/Ulmecatl" TargetMode="External"/><Relationship Id="rId5" Type="http://schemas.openxmlformats.org/officeDocument/2006/relationships/hyperlink" Target="https://en.wikipedia.org/wiki/Xicalancatl" TargetMode="External"/><Relationship Id="rId6" Type="http://schemas.openxmlformats.org/officeDocument/2006/relationships/hyperlink" Target="https://en.wikipedia.org/wiki/Mixtecatl" TargetMode="External"/><Relationship Id="rId7" Type="http://schemas.openxmlformats.org/officeDocument/2006/relationships/hyperlink" Target="https://en.wikipedia.org/wiki/Otomitl"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Xelhua" TargetMode="External"/><Relationship Id="rId3" Type="http://schemas.openxmlformats.org/officeDocument/2006/relationships/hyperlink" Target="https://en.wikipedia.org/wiki/Tenoch" TargetMode="External"/><Relationship Id="rId4" Type="http://schemas.openxmlformats.org/officeDocument/2006/relationships/hyperlink" Target="https://en.wikipedia.org/wiki/Ulmecatl" TargetMode="External"/><Relationship Id="rId5" Type="http://schemas.openxmlformats.org/officeDocument/2006/relationships/hyperlink" Target="https://en.wikipedia.org/wiki/Xicalancatl" TargetMode="External"/><Relationship Id="rId6" Type="http://schemas.openxmlformats.org/officeDocument/2006/relationships/hyperlink" Target="https://en.wikipedia.org/wiki/Mixtecatl" TargetMode="External"/><Relationship Id="rId7" Type="http://schemas.openxmlformats.org/officeDocument/2006/relationships/hyperlink" Target="https://en.wikipedia.org/wiki/Otomitl"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Xelhua" TargetMode="External"/><Relationship Id="rId3" Type="http://schemas.openxmlformats.org/officeDocument/2006/relationships/hyperlink" Target="https://en.wikipedia.org/wiki/Tenoch" TargetMode="External"/><Relationship Id="rId4" Type="http://schemas.openxmlformats.org/officeDocument/2006/relationships/hyperlink" Target="https://en.wikipedia.org/wiki/Ulmecatl" TargetMode="External"/><Relationship Id="rId5" Type="http://schemas.openxmlformats.org/officeDocument/2006/relationships/hyperlink" Target="https://en.wikipedia.org/wiki/Xicalancatl" TargetMode="External"/><Relationship Id="rId6" Type="http://schemas.openxmlformats.org/officeDocument/2006/relationships/hyperlink" Target="https://en.wikipedia.org/wiki/Mixtecatl" TargetMode="External"/><Relationship Id="rId7" Type="http://schemas.openxmlformats.org/officeDocument/2006/relationships/hyperlink" Target="https://en.wikipedia.org/wiki/Otomitl"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Xelhua" TargetMode="External"/><Relationship Id="rId3" Type="http://schemas.openxmlformats.org/officeDocument/2006/relationships/hyperlink" Target="https://en.wikipedia.org/wiki/Tenoch" TargetMode="External"/><Relationship Id="rId4" Type="http://schemas.openxmlformats.org/officeDocument/2006/relationships/hyperlink" Target="https://en.wikipedia.org/wiki/Ulmecatl" TargetMode="External"/><Relationship Id="rId5" Type="http://schemas.openxmlformats.org/officeDocument/2006/relationships/hyperlink" Target="https://en.wikipedia.org/wiki/Xicalancatl" TargetMode="External"/><Relationship Id="rId6" Type="http://schemas.openxmlformats.org/officeDocument/2006/relationships/hyperlink" Target="https://en.wikipedia.org/wiki/Mixtecatl" TargetMode="External"/><Relationship Id="rId7" Type="http://schemas.openxmlformats.org/officeDocument/2006/relationships/hyperlink" Target="https://en.wikipedia.org/wiki/Otomit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Xelhua" TargetMode="External"/><Relationship Id="rId3" Type="http://schemas.openxmlformats.org/officeDocument/2006/relationships/hyperlink" Target="https://en.wikipedia.org/wiki/Tenoch" TargetMode="External"/><Relationship Id="rId4" Type="http://schemas.openxmlformats.org/officeDocument/2006/relationships/hyperlink" Target="https://en.wikipedia.org/wiki/Ulmecatl" TargetMode="External"/><Relationship Id="rId5" Type="http://schemas.openxmlformats.org/officeDocument/2006/relationships/hyperlink" Target="https://en.wikipedia.org/wiki/Xicalancatl" TargetMode="External"/><Relationship Id="rId6" Type="http://schemas.openxmlformats.org/officeDocument/2006/relationships/hyperlink" Target="https://en.wikipedia.org/wiki/Mixtecatl" TargetMode="External"/><Relationship Id="rId7" Type="http://schemas.openxmlformats.org/officeDocument/2006/relationships/hyperlink" Target="https://en.wikipedia.org/wiki/Otomit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55dbfcee37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55dbfcee37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56e566fc18_0_6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56e566fc18_0_6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highlight>
                  <a:srgbClr val="FFFFFF"/>
                </a:highlight>
              </a:rPr>
              <a:t>Hunahpu and Xbalanque </a:t>
            </a:r>
            <a:endParaRPr sz="1200">
              <a:solidFill>
                <a:srgbClr val="666666"/>
              </a:solidFill>
              <a:highlight>
                <a:srgbClr val="FFFFFF"/>
              </a:highlight>
            </a:endParaRPr>
          </a:p>
          <a:p>
            <a:pPr indent="0" lvl="0" marL="0" rtl="0" algn="l">
              <a:spcBef>
                <a:spcPts val="0"/>
              </a:spcBef>
              <a:spcAft>
                <a:spcPts val="0"/>
              </a:spcAft>
              <a:buNone/>
            </a:pPr>
            <a:r>
              <a:rPr lang="en" sz="1200">
                <a:solidFill>
                  <a:srgbClr val="666666"/>
                </a:solidFill>
                <a:highlight>
                  <a:srgbClr val="FFFFFF"/>
                </a:highlight>
              </a:rPr>
              <a:t>Who non coo and shibulanque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56e566fc18_0_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56e566fc18_0_6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highlight>
                  <a:srgbClr val="FFFFFF"/>
                </a:highlight>
              </a:rPr>
              <a:t>Hunahpu and Xbalanque </a:t>
            </a:r>
            <a:endParaRPr sz="1200">
              <a:solidFill>
                <a:srgbClr val="666666"/>
              </a:solidFill>
              <a:highlight>
                <a:srgbClr val="FFFFFF"/>
              </a:highlight>
            </a:endParaRPr>
          </a:p>
          <a:p>
            <a:pPr indent="0" lvl="0" marL="0" rtl="0" algn="l">
              <a:spcBef>
                <a:spcPts val="0"/>
              </a:spcBef>
              <a:spcAft>
                <a:spcPts val="0"/>
              </a:spcAft>
              <a:buNone/>
            </a:pPr>
            <a:r>
              <a:rPr lang="en" sz="1200">
                <a:solidFill>
                  <a:srgbClr val="666666"/>
                </a:solidFill>
                <a:highlight>
                  <a:srgbClr val="FFFFFF"/>
                </a:highlight>
              </a:rPr>
              <a:t>Who non coo and shibulanque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56e566fc18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56e566fc18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highlight>
                  <a:srgbClr val="FFFFFF"/>
                </a:highlight>
              </a:rPr>
              <a:t>Hunahpu and Xbalanque </a:t>
            </a:r>
            <a:endParaRPr sz="1200">
              <a:solidFill>
                <a:srgbClr val="666666"/>
              </a:solidFill>
              <a:highlight>
                <a:srgbClr val="FFFFFF"/>
              </a:highlight>
            </a:endParaRPr>
          </a:p>
          <a:p>
            <a:pPr indent="0" lvl="0" marL="0" rtl="0" algn="l">
              <a:spcBef>
                <a:spcPts val="0"/>
              </a:spcBef>
              <a:spcAft>
                <a:spcPts val="0"/>
              </a:spcAft>
              <a:buNone/>
            </a:pPr>
            <a:r>
              <a:rPr lang="en" sz="1200">
                <a:solidFill>
                  <a:srgbClr val="666666"/>
                </a:solidFill>
                <a:highlight>
                  <a:srgbClr val="FFFFFF"/>
                </a:highlight>
              </a:rPr>
              <a:t>Who non coo and shibulanque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56e566fc18_0_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56e566fc18_0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fef84490d5_2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fef84490d5_2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56e566fc18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56e566fc18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8F9FA"/>
                </a:highlight>
              </a:rPr>
              <a:t>With Ilancueye: the giants </a:t>
            </a:r>
            <a:r>
              <a:rPr lang="en" sz="900">
                <a:solidFill>
                  <a:srgbClr val="0645AD"/>
                </a:solidFill>
                <a:highlight>
                  <a:srgbClr val="F8F9FA"/>
                </a:highlight>
                <a:uFill>
                  <a:noFill/>
                </a:uFill>
                <a:hlinkClick r:id="rId2">
                  <a:extLst>
                    <a:ext uri="{A12FA001-AC4F-418D-AE19-62706E023703}">
                      <ahyp:hlinkClr val="tx"/>
                    </a:ext>
                  </a:extLst>
                </a:hlinkClick>
              </a:rPr>
              <a:t>Xelhua</a:t>
            </a:r>
            <a:r>
              <a:rPr lang="en" sz="900">
                <a:solidFill>
                  <a:schemeClr val="dk1"/>
                </a:solidFill>
                <a:highlight>
                  <a:srgbClr val="F8F9FA"/>
                </a:highlight>
              </a:rPr>
              <a:t>, </a:t>
            </a:r>
            <a:r>
              <a:rPr lang="en" sz="900">
                <a:solidFill>
                  <a:srgbClr val="0645AD"/>
                </a:solidFill>
                <a:highlight>
                  <a:srgbClr val="F8F9FA"/>
                </a:highlight>
                <a:uFill>
                  <a:noFill/>
                </a:uFill>
                <a:hlinkClick r:id="rId3">
                  <a:extLst>
                    <a:ext uri="{A12FA001-AC4F-418D-AE19-62706E023703}">
                      <ahyp:hlinkClr val="tx"/>
                    </a:ext>
                  </a:extLst>
                </a:hlinkClick>
              </a:rPr>
              <a:t>Tenoch</a:t>
            </a:r>
            <a:r>
              <a:rPr lang="en" sz="900">
                <a:solidFill>
                  <a:schemeClr val="dk1"/>
                </a:solidFill>
                <a:highlight>
                  <a:srgbClr val="F8F9FA"/>
                </a:highlight>
              </a:rPr>
              <a:t>, </a:t>
            </a:r>
            <a:r>
              <a:rPr lang="en" sz="900">
                <a:solidFill>
                  <a:srgbClr val="0645AD"/>
                </a:solidFill>
                <a:highlight>
                  <a:srgbClr val="F8F9FA"/>
                </a:highlight>
                <a:uFill>
                  <a:noFill/>
                </a:uFill>
                <a:hlinkClick r:id="rId4">
                  <a:extLst>
                    <a:ext uri="{A12FA001-AC4F-418D-AE19-62706E023703}">
                      <ahyp:hlinkClr val="tx"/>
                    </a:ext>
                  </a:extLst>
                </a:hlinkClick>
              </a:rPr>
              <a:t>Ulmecatl</a:t>
            </a:r>
            <a:r>
              <a:rPr lang="en" sz="900">
                <a:solidFill>
                  <a:schemeClr val="dk1"/>
                </a:solidFill>
                <a:highlight>
                  <a:srgbClr val="F8F9FA"/>
                </a:highlight>
              </a:rPr>
              <a:t>, </a:t>
            </a:r>
            <a:r>
              <a:rPr lang="en" sz="900">
                <a:solidFill>
                  <a:srgbClr val="0645AD"/>
                </a:solidFill>
                <a:highlight>
                  <a:srgbClr val="F8F9FA"/>
                </a:highlight>
                <a:uFill>
                  <a:noFill/>
                </a:uFill>
                <a:hlinkClick r:id="rId5">
                  <a:extLst>
                    <a:ext uri="{A12FA001-AC4F-418D-AE19-62706E023703}">
                      <ahyp:hlinkClr val="tx"/>
                    </a:ext>
                  </a:extLst>
                </a:hlinkClick>
              </a:rPr>
              <a:t>Xicalancatl</a:t>
            </a:r>
            <a:r>
              <a:rPr lang="en" sz="900">
                <a:solidFill>
                  <a:schemeClr val="dk1"/>
                </a:solidFill>
                <a:highlight>
                  <a:srgbClr val="F8F9FA"/>
                </a:highlight>
              </a:rPr>
              <a:t>, </a:t>
            </a:r>
            <a:r>
              <a:rPr lang="en" sz="900">
                <a:solidFill>
                  <a:srgbClr val="0645AD"/>
                </a:solidFill>
                <a:highlight>
                  <a:srgbClr val="F8F9FA"/>
                </a:highlight>
                <a:uFill>
                  <a:noFill/>
                </a:uFill>
                <a:hlinkClick r:id="rId6">
                  <a:extLst>
                    <a:ext uri="{A12FA001-AC4F-418D-AE19-62706E023703}">
                      <ahyp:hlinkClr val="tx"/>
                    </a:ext>
                  </a:extLst>
                </a:hlinkClick>
              </a:rPr>
              <a:t>Mixtecatl</a:t>
            </a:r>
            <a:r>
              <a:rPr lang="en" sz="900">
                <a:solidFill>
                  <a:schemeClr val="dk1"/>
                </a:solidFill>
                <a:highlight>
                  <a:srgbClr val="F8F9FA"/>
                </a:highlight>
              </a:rPr>
              <a:t>, </a:t>
            </a:r>
            <a:r>
              <a:rPr lang="en" sz="900">
                <a:solidFill>
                  <a:srgbClr val="0645AD"/>
                </a:solidFill>
                <a:highlight>
                  <a:srgbClr val="F8F9FA"/>
                </a:highlight>
                <a:uFill>
                  <a:noFill/>
                </a:uFill>
                <a:hlinkClick r:id="rId7">
                  <a:extLst>
                    <a:ext uri="{A12FA001-AC4F-418D-AE19-62706E023703}">
                      <ahyp:hlinkClr val="tx"/>
                    </a:ext>
                  </a:extLst>
                </a:hlinkClick>
              </a:rPr>
              <a:t>Otomitl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fee341f59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fee341f59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fee341f59b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fee341f59b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56e566fc18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56e566fc18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55dbfcee37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55dbfcee37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fef84490d5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fef84490d5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55dbfce64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55dbfce64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55dbfcee37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55dbfcee37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55dbfcee37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55dbfcee37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fef84490d5_2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fef84490d5_2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55dbfcee37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55dbfcee37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fef84490d5_2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fef84490d5_2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fef84490d5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fef84490d5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55dbfcee37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55dbfcee37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55dbfcee3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55dbfcee3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fef84490d5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fef84490d5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56e566fc18_0_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56e566fc18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02124"/>
                </a:solidFill>
                <a:highlight>
                  <a:srgbClr val="FFFFFF"/>
                </a:highlight>
                <a:latin typeface="Roboto"/>
                <a:ea typeface="Roboto"/>
                <a:cs typeface="Roboto"/>
                <a:sym typeface="Roboto"/>
              </a:rPr>
              <a:t>Mythology of the Aztec Empire includes the twins of Quetzalcoatl (meaning “Feathered Serpent” in Nahuatl, a language used by the Aztec People of Central Mexico) and Tezcatlipoca (“Smoking Mirror”), in addition to the siblings of Huitzilopochtli (“Hummingbird on the Left”) and Coyolxauhqui (“Face Painted with Bells”)</a:t>
            </a:r>
            <a:endParaRPr sz="12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lang="en" sz="1200">
                <a:solidFill>
                  <a:srgbClr val="202124"/>
                </a:solidFill>
                <a:highlight>
                  <a:srgbClr val="FFFFFF"/>
                </a:highlight>
                <a:latin typeface="Roboto"/>
                <a:ea typeface="Roboto"/>
                <a:cs typeface="Roboto"/>
                <a:sym typeface="Roboto"/>
              </a:rPr>
              <a:t>Ometeotl's sons were the powerful Aztec gods </a:t>
            </a:r>
            <a:r>
              <a:rPr b="1" lang="en" sz="1200">
                <a:solidFill>
                  <a:srgbClr val="202124"/>
                </a:solidFill>
                <a:highlight>
                  <a:srgbClr val="FFFFFF"/>
                </a:highlight>
                <a:latin typeface="Roboto"/>
                <a:ea typeface="Roboto"/>
                <a:cs typeface="Roboto"/>
                <a:sym typeface="Roboto"/>
              </a:rPr>
              <a:t>Xipe Totec, Tezcatlipoca, Quetzalcoatl, and Huitzilopochtli</a:t>
            </a:r>
            <a:r>
              <a:rPr lang="en" sz="1200">
                <a:solidFill>
                  <a:srgbClr val="202124"/>
                </a:solidFill>
                <a:highlight>
                  <a:srgbClr val="FFFFFF"/>
                </a:highlight>
                <a:latin typeface="Roboto"/>
                <a:ea typeface="Roboto"/>
                <a:cs typeface="Roboto"/>
                <a:sym typeface="Roboto"/>
              </a:rPr>
              <a:t>.</a:t>
            </a:r>
            <a:endParaRPr sz="12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lang="en" sz="1200">
                <a:solidFill>
                  <a:srgbClr val="202124"/>
                </a:solidFill>
                <a:highlight>
                  <a:srgbClr val="FFFFFF"/>
                </a:highlight>
                <a:latin typeface="Roboto"/>
                <a:ea typeface="Roboto"/>
                <a:cs typeface="Roboto"/>
                <a:sym typeface="Roboto"/>
              </a:rPr>
              <a:t>	Xipe-Totec, Tezcatlipoca, Quetzalcoatl, Huitzilopochtli</a:t>
            </a:r>
            <a:endParaRPr sz="1200">
              <a:solidFill>
                <a:srgbClr val="202124"/>
              </a:solidFill>
              <a:highlight>
                <a:srgbClr val="FFFFFF"/>
              </a:highlight>
              <a:latin typeface="Roboto"/>
              <a:ea typeface="Roboto"/>
              <a:cs typeface="Roboto"/>
              <a:sym typeface="Robot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56e566fc18_0_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56e566fc18_0_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202124"/>
              </a:solidFill>
              <a:highlight>
                <a:srgbClr val="FFFFFF"/>
              </a:highlight>
              <a:latin typeface="Roboto"/>
              <a:ea typeface="Roboto"/>
              <a:cs typeface="Roboto"/>
              <a:sym typeface="Robo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56e566fc18_0_7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156e566fc18_0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8F9FA"/>
                </a:highlight>
              </a:rPr>
              <a:t>With Ilancueye: the giants </a:t>
            </a:r>
            <a:r>
              <a:rPr lang="en" sz="900">
                <a:solidFill>
                  <a:srgbClr val="0645AD"/>
                </a:solidFill>
                <a:highlight>
                  <a:srgbClr val="F8F9FA"/>
                </a:highlight>
                <a:uFill>
                  <a:noFill/>
                </a:uFill>
                <a:hlinkClick r:id="rId2">
                  <a:extLst>
                    <a:ext uri="{A12FA001-AC4F-418D-AE19-62706E023703}">
                      <ahyp:hlinkClr val="tx"/>
                    </a:ext>
                  </a:extLst>
                </a:hlinkClick>
              </a:rPr>
              <a:t>Xelhua</a:t>
            </a:r>
            <a:r>
              <a:rPr lang="en" sz="900">
                <a:solidFill>
                  <a:schemeClr val="dk1"/>
                </a:solidFill>
                <a:highlight>
                  <a:srgbClr val="F8F9FA"/>
                </a:highlight>
              </a:rPr>
              <a:t>, </a:t>
            </a:r>
            <a:r>
              <a:rPr lang="en" sz="900">
                <a:solidFill>
                  <a:srgbClr val="0645AD"/>
                </a:solidFill>
                <a:highlight>
                  <a:srgbClr val="F8F9FA"/>
                </a:highlight>
                <a:uFill>
                  <a:noFill/>
                </a:uFill>
                <a:hlinkClick r:id="rId3">
                  <a:extLst>
                    <a:ext uri="{A12FA001-AC4F-418D-AE19-62706E023703}">
                      <ahyp:hlinkClr val="tx"/>
                    </a:ext>
                  </a:extLst>
                </a:hlinkClick>
              </a:rPr>
              <a:t>Tenoch</a:t>
            </a:r>
            <a:r>
              <a:rPr lang="en" sz="900">
                <a:solidFill>
                  <a:schemeClr val="dk1"/>
                </a:solidFill>
                <a:highlight>
                  <a:srgbClr val="F8F9FA"/>
                </a:highlight>
              </a:rPr>
              <a:t>, </a:t>
            </a:r>
            <a:r>
              <a:rPr lang="en" sz="900">
                <a:solidFill>
                  <a:srgbClr val="0645AD"/>
                </a:solidFill>
                <a:highlight>
                  <a:srgbClr val="F8F9FA"/>
                </a:highlight>
                <a:uFill>
                  <a:noFill/>
                </a:uFill>
                <a:hlinkClick r:id="rId4">
                  <a:extLst>
                    <a:ext uri="{A12FA001-AC4F-418D-AE19-62706E023703}">
                      <ahyp:hlinkClr val="tx"/>
                    </a:ext>
                  </a:extLst>
                </a:hlinkClick>
              </a:rPr>
              <a:t>Ulmecatl</a:t>
            </a:r>
            <a:r>
              <a:rPr lang="en" sz="900">
                <a:solidFill>
                  <a:schemeClr val="dk1"/>
                </a:solidFill>
                <a:highlight>
                  <a:srgbClr val="F8F9FA"/>
                </a:highlight>
              </a:rPr>
              <a:t>, </a:t>
            </a:r>
            <a:r>
              <a:rPr lang="en" sz="900">
                <a:solidFill>
                  <a:srgbClr val="0645AD"/>
                </a:solidFill>
                <a:highlight>
                  <a:srgbClr val="F8F9FA"/>
                </a:highlight>
                <a:uFill>
                  <a:noFill/>
                </a:uFill>
                <a:hlinkClick r:id="rId5">
                  <a:extLst>
                    <a:ext uri="{A12FA001-AC4F-418D-AE19-62706E023703}">
                      <ahyp:hlinkClr val="tx"/>
                    </a:ext>
                  </a:extLst>
                </a:hlinkClick>
              </a:rPr>
              <a:t>Xicalancatl</a:t>
            </a:r>
            <a:r>
              <a:rPr lang="en" sz="900">
                <a:solidFill>
                  <a:schemeClr val="dk1"/>
                </a:solidFill>
                <a:highlight>
                  <a:srgbClr val="F8F9FA"/>
                </a:highlight>
              </a:rPr>
              <a:t>, </a:t>
            </a:r>
            <a:r>
              <a:rPr lang="en" sz="900">
                <a:solidFill>
                  <a:srgbClr val="0645AD"/>
                </a:solidFill>
                <a:highlight>
                  <a:srgbClr val="F8F9FA"/>
                </a:highlight>
                <a:uFill>
                  <a:noFill/>
                </a:uFill>
                <a:hlinkClick r:id="rId6">
                  <a:extLst>
                    <a:ext uri="{A12FA001-AC4F-418D-AE19-62706E023703}">
                      <ahyp:hlinkClr val="tx"/>
                    </a:ext>
                  </a:extLst>
                </a:hlinkClick>
              </a:rPr>
              <a:t>Mixtecatl</a:t>
            </a:r>
            <a:r>
              <a:rPr lang="en" sz="900">
                <a:solidFill>
                  <a:schemeClr val="dk1"/>
                </a:solidFill>
                <a:highlight>
                  <a:srgbClr val="F8F9FA"/>
                </a:highlight>
              </a:rPr>
              <a:t>, </a:t>
            </a:r>
            <a:r>
              <a:rPr lang="en" sz="900">
                <a:solidFill>
                  <a:srgbClr val="0645AD"/>
                </a:solidFill>
                <a:highlight>
                  <a:srgbClr val="F8F9FA"/>
                </a:highlight>
                <a:uFill>
                  <a:noFill/>
                </a:uFill>
                <a:hlinkClick r:id="rId7">
                  <a:extLst>
                    <a:ext uri="{A12FA001-AC4F-418D-AE19-62706E023703}">
                      <ahyp:hlinkClr val="tx"/>
                    </a:ext>
                  </a:extLst>
                </a:hlinkClick>
              </a:rPr>
              <a:t>Otomitl</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56e566fc18_0_8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156e566fc18_0_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8F9FA"/>
                </a:highlight>
              </a:rPr>
              <a:t>With Ilancueye: the giants </a:t>
            </a:r>
            <a:r>
              <a:rPr lang="en" sz="900">
                <a:solidFill>
                  <a:srgbClr val="0645AD"/>
                </a:solidFill>
                <a:highlight>
                  <a:srgbClr val="F8F9FA"/>
                </a:highlight>
                <a:uFill>
                  <a:noFill/>
                </a:uFill>
                <a:hlinkClick r:id="rId2">
                  <a:extLst>
                    <a:ext uri="{A12FA001-AC4F-418D-AE19-62706E023703}">
                      <ahyp:hlinkClr val="tx"/>
                    </a:ext>
                  </a:extLst>
                </a:hlinkClick>
              </a:rPr>
              <a:t>Xelhua</a:t>
            </a:r>
            <a:r>
              <a:rPr lang="en" sz="900">
                <a:solidFill>
                  <a:schemeClr val="dk1"/>
                </a:solidFill>
                <a:highlight>
                  <a:srgbClr val="F8F9FA"/>
                </a:highlight>
              </a:rPr>
              <a:t>, </a:t>
            </a:r>
            <a:r>
              <a:rPr lang="en" sz="900">
                <a:solidFill>
                  <a:srgbClr val="0645AD"/>
                </a:solidFill>
                <a:highlight>
                  <a:srgbClr val="F8F9FA"/>
                </a:highlight>
                <a:uFill>
                  <a:noFill/>
                </a:uFill>
                <a:hlinkClick r:id="rId3">
                  <a:extLst>
                    <a:ext uri="{A12FA001-AC4F-418D-AE19-62706E023703}">
                      <ahyp:hlinkClr val="tx"/>
                    </a:ext>
                  </a:extLst>
                </a:hlinkClick>
              </a:rPr>
              <a:t>Tenoch</a:t>
            </a:r>
            <a:r>
              <a:rPr lang="en" sz="900">
                <a:solidFill>
                  <a:schemeClr val="dk1"/>
                </a:solidFill>
                <a:highlight>
                  <a:srgbClr val="F8F9FA"/>
                </a:highlight>
              </a:rPr>
              <a:t>, </a:t>
            </a:r>
            <a:r>
              <a:rPr lang="en" sz="900">
                <a:solidFill>
                  <a:srgbClr val="0645AD"/>
                </a:solidFill>
                <a:highlight>
                  <a:srgbClr val="F8F9FA"/>
                </a:highlight>
                <a:uFill>
                  <a:noFill/>
                </a:uFill>
                <a:hlinkClick r:id="rId4">
                  <a:extLst>
                    <a:ext uri="{A12FA001-AC4F-418D-AE19-62706E023703}">
                      <ahyp:hlinkClr val="tx"/>
                    </a:ext>
                  </a:extLst>
                </a:hlinkClick>
              </a:rPr>
              <a:t>Ulmecatl</a:t>
            </a:r>
            <a:r>
              <a:rPr lang="en" sz="900">
                <a:solidFill>
                  <a:schemeClr val="dk1"/>
                </a:solidFill>
                <a:highlight>
                  <a:srgbClr val="F8F9FA"/>
                </a:highlight>
              </a:rPr>
              <a:t>, </a:t>
            </a:r>
            <a:r>
              <a:rPr lang="en" sz="900">
                <a:solidFill>
                  <a:srgbClr val="0645AD"/>
                </a:solidFill>
                <a:highlight>
                  <a:srgbClr val="F8F9FA"/>
                </a:highlight>
                <a:uFill>
                  <a:noFill/>
                </a:uFill>
                <a:hlinkClick r:id="rId5">
                  <a:extLst>
                    <a:ext uri="{A12FA001-AC4F-418D-AE19-62706E023703}">
                      <ahyp:hlinkClr val="tx"/>
                    </a:ext>
                  </a:extLst>
                </a:hlinkClick>
              </a:rPr>
              <a:t>Xicalancatl</a:t>
            </a:r>
            <a:r>
              <a:rPr lang="en" sz="900">
                <a:solidFill>
                  <a:schemeClr val="dk1"/>
                </a:solidFill>
                <a:highlight>
                  <a:srgbClr val="F8F9FA"/>
                </a:highlight>
              </a:rPr>
              <a:t>, </a:t>
            </a:r>
            <a:r>
              <a:rPr lang="en" sz="900">
                <a:solidFill>
                  <a:srgbClr val="0645AD"/>
                </a:solidFill>
                <a:highlight>
                  <a:srgbClr val="F8F9FA"/>
                </a:highlight>
                <a:uFill>
                  <a:noFill/>
                </a:uFill>
                <a:hlinkClick r:id="rId6">
                  <a:extLst>
                    <a:ext uri="{A12FA001-AC4F-418D-AE19-62706E023703}">
                      <ahyp:hlinkClr val="tx"/>
                    </a:ext>
                  </a:extLst>
                </a:hlinkClick>
              </a:rPr>
              <a:t>Mixtecatl</a:t>
            </a:r>
            <a:r>
              <a:rPr lang="en" sz="900">
                <a:solidFill>
                  <a:schemeClr val="dk1"/>
                </a:solidFill>
                <a:highlight>
                  <a:srgbClr val="F8F9FA"/>
                </a:highlight>
              </a:rPr>
              <a:t>, </a:t>
            </a:r>
            <a:r>
              <a:rPr lang="en" sz="900">
                <a:solidFill>
                  <a:srgbClr val="0645AD"/>
                </a:solidFill>
                <a:highlight>
                  <a:srgbClr val="F8F9FA"/>
                </a:highlight>
                <a:uFill>
                  <a:noFill/>
                </a:uFill>
                <a:hlinkClick r:id="rId7">
                  <a:extLst>
                    <a:ext uri="{A12FA001-AC4F-418D-AE19-62706E023703}">
                      <ahyp:hlinkClr val="tx"/>
                    </a:ext>
                  </a:extLst>
                </a:hlinkClick>
              </a:rPr>
              <a:t>Otomitl</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56e566fc18_0_8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56e566fc18_0_8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8F9FA"/>
                </a:highlight>
              </a:rPr>
              <a:t>With Ilancueye: the giants </a:t>
            </a:r>
            <a:r>
              <a:rPr lang="en" sz="900">
                <a:solidFill>
                  <a:srgbClr val="0645AD"/>
                </a:solidFill>
                <a:highlight>
                  <a:srgbClr val="F8F9FA"/>
                </a:highlight>
                <a:uFill>
                  <a:noFill/>
                </a:uFill>
                <a:hlinkClick r:id="rId2">
                  <a:extLst>
                    <a:ext uri="{A12FA001-AC4F-418D-AE19-62706E023703}">
                      <ahyp:hlinkClr val="tx"/>
                    </a:ext>
                  </a:extLst>
                </a:hlinkClick>
              </a:rPr>
              <a:t>Xelhua</a:t>
            </a:r>
            <a:r>
              <a:rPr lang="en" sz="900">
                <a:solidFill>
                  <a:schemeClr val="dk1"/>
                </a:solidFill>
                <a:highlight>
                  <a:srgbClr val="F8F9FA"/>
                </a:highlight>
              </a:rPr>
              <a:t>, </a:t>
            </a:r>
            <a:r>
              <a:rPr lang="en" sz="900">
                <a:solidFill>
                  <a:srgbClr val="0645AD"/>
                </a:solidFill>
                <a:highlight>
                  <a:srgbClr val="F8F9FA"/>
                </a:highlight>
                <a:uFill>
                  <a:noFill/>
                </a:uFill>
                <a:hlinkClick r:id="rId3">
                  <a:extLst>
                    <a:ext uri="{A12FA001-AC4F-418D-AE19-62706E023703}">
                      <ahyp:hlinkClr val="tx"/>
                    </a:ext>
                  </a:extLst>
                </a:hlinkClick>
              </a:rPr>
              <a:t>Tenoch</a:t>
            </a:r>
            <a:r>
              <a:rPr lang="en" sz="900">
                <a:solidFill>
                  <a:schemeClr val="dk1"/>
                </a:solidFill>
                <a:highlight>
                  <a:srgbClr val="F8F9FA"/>
                </a:highlight>
              </a:rPr>
              <a:t>, </a:t>
            </a:r>
            <a:r>
              <a:rPr lang="en" sz="900">
                <a:solidFill>
                  <a:srgbClr val="0645AD"/>
                </a:solidFill>
                <a:highlight>
                  <a:srgbClr val="F8F9FA"/>
                </a:highlight>
                <a:uFill>
                  <a:noFill/>
                </a:uFill>
                <a:hlinkClick r:id="rId4">
                  <a:extLst>
                    <a:ext uri="{A12FA001-AC4F-418D-AE19-62706E023703}">
                      <ahyp:hlinkClr val="tx"/>
                    </a:ext>
                  </a:extLst>
                </a:hlinkClick>
              </a:rPr>
              <a:t>Ulmecatl</a:t>
            </a:r>
            <a:r>
              <a:rPr lang="en" sz="900">
                <a:solidFill>
                  <a:schemeClr val="dk1"/>
                </a:solidFill>
                <a:highlight>
                  <a:srgbClr val="F8F9FA"/>
                </a:highlight>
              </a:rPr>
              <a:t>, </a:t>
            </a:r>
            <a:r>
              <a:rPr lang="en" sz="900">
                <a:solidFill>
                  <a:srgbClr val="0645AD"/>
                </a:solidFill>
                <a:highlight>
                  <a:srgbClr val="F8F9FA"/>
                </a:highlight>
                <a:uFill>
                  <a:noFill/>
                </a:uFill>
                <a:hlinkClick r:id="rId5">
                  <a:extLst>
                    <a:ext uri="{A12FA001-AC4F-418D-AE19-62706E023703}">
                      <ahyp:hlinkClr val="tx"/>
                    </a:ext>
                  </a:extLst>
                </a:hlinkClick>
              </a:rPr>
              <a:t>Xicalancatl</a:t>
            </a:r>
            <a:r>
              <a:rPr lang="en" sz="900">
                <a:solidFill>
                  <a:schemeClr val="dk1"/>
                </a:solidFill>
                <a:highlight>
                  <a:srgbClr val="F8F9FA"/>
                </a:highlight>
              </a:rPr>
              <a:t>, </a:t>
            </a:r>
            <a:r>
              <a:rPr lang="en" sz="900">
                <a:solidFill>
                  <a:srgbClr val="0645AD"/>
                </a:solidFill>
                <a:highlight>
                  <a:srgbClr val="F8F9FA"/>
                </a:highlight>
                <a:uFill>
                  <a:noFill/>
                </a:uFill>
                <a:hlinkClick r:id="rId6">
                  <a:extLst>
                    <a:ext uri="{A12FA001-AC4F-418D-AE19-62706E023703}">
                      <ahyp:hlinkClr val="tx"/>
                    </a:ext>
                  </a:extLst>
                </a:hlinkClick>
              </a:rPr>
              <a:t>Mixtecatl</a:t>
            </a:r>
            <a:r>
              <a:rPr lang="en" sz="900">
                <a:solidFill>
                  <a:schemeClr val="dk1"/>
                </a:solidFill>
                <a:highlight>
                  <a:srgbClr val="F8F9FA"/>
                </a:highlight>
              </a:rPr>
              <a:t>, </a:t>
            </a:r>
            <a:r>
              <a:rPr lang="en" sz="900">
                <a:solidFill>
                  <a:srgbClr val="0645AD"/>
                </a:solidFill>
                <a:highlight>
                  <a:srgbClr val="F8F9FA"/>
                </a:highlight>
                <a:uFill>
                  <a:noFill/>
                </a:uFill>
                <a:hlinkClick r:id="rId7">
                  <a:extLst>
                    <a:ext uri="{A12FA001-AC4F-418D-AE19-62706E023703}">
                      <ahyp:hlinkClr val="tx"/>
                    </a:ext>
                  </a:extLst>
                </a:hlinkClick>
              </a:rPr>
              <a:t>Otomitl</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56e566fc18_0_8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56e566fc18_0_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8F9FA"/>
                </a:highlight>
              </a:rPr>
              <a:t>With Ilancueye: the giants </a:t>
            </a:r>
            <a:r>
              <a:rPr lang="en" sz="900">
                <a:solidFill>
                  <a:srgbClr val="0645AD"/>
                </a:solidFill>
                <a:highlight>
                  <a:srgbClr val="F8F9FA"/>
                </a:highlight>
                <a:uFill>
                  <a:noFill/>
                </a:uFill>
                <a:hlinkClick r:id="rId2">
                  <a:extLst>
                    <a:ext uri="{A12FA001-AC4F-418D-AE19-62706E023703}">
                      <ahyp:hlinkClr val="tx"/>
                    </a:ext>
                  </a:extLst>
                </a:hlinkClick>
              </a:rPr>
              <a:t>Xelhua</a:t>
            </a:r>
            <a:r>
              <a:rPr lang="en" sz="900">
                <a:solidFill>
                  <a:schemeClr val="dk1"/>
                </a:solidFill>
                <a:highlight>
                  <a:srgbClr val="F8F9FA"/>
                </a:highlight>
              </a:rPr>
              <a:t>, </a:t>
            </a:r>
            <a:r>
              <a:rPr lang="en" sz="900">
                <a:solidFill>
                  <a:srgbClr val="0645AD"/>
                </a:solidFill>
                <a:highlight>
                  <a:srgbClr val="F8F9FA"/>
                </a:highlight>
                <a:uFill>
                  <a:noFill/>
                </a:uFill>
                <a:hlinkClick r:id="rId3">
                  <a:extLst>
                    <a:ext uri="{A12FA001-AC4F-418D-AE19-62706E023703}">
                      <ahyp:hlinkClr val="tx"/>
                    </a:ext>
                  </a:extLst>
                </a:hlinkClick>
              </a:rPr>
              <a:t>Tenoch</a:t>
            </a:r>
            <a:r>
              <a:rPr lang="en" sz="900">
                <a:solidFill>
                  <a:schemeClr val="dk1"/>
                </a:solidFill>
                <a:highlight>
                  <a:srgbClr val="F8F9FA"/>
                </a:highlight>
              </a:rPr>
              <a:t>, </a:t>
            </a:r>
            <a:r>
              <a:rPr lang="en" sz="900">
                <a:solidFill>
                  <a:srgbClr val="0645AD"/>
                </a:solidFill>
                <a:highlight>
                  <a:srgbClr val="F8F9FA"/>
                </a:highlight>
                <a:uFill>
                  <a:noFill/>
                </a:uFill>
                <a:hlinkClick r:id="rId4">
                  <a:extLst>
                    <a:ext uri="{A12FA001-AC4F-418D-AE19-62706E023703}">
                      <ahyp:hlinkClr val="tx"/>
                    </a:ext>
                  </a:extLst>
                </a:hlinkClick>
              </a:rPr>
              <a:t>Ulmecatl</a:t>
            </a:r>
            <a:r>
              <a:rPr lang="en" sz="900">
                <a:solidFill>
                  <a:schemeClr val="dk1"/>
                </a:solidFill>
                <a:highlight>
                  <a:srgbClr val="F8F9FA"/>
                </a:highlight>
              </a:rPr>
              <a:t>, </a:t>
            </a:r>
            <a:r>
              <a:rPr lang="en" sz="900">
                <a:solidFill>
                  <a:srgbClr val="0645AD"/>
                </a:solidFill>
                <a:highlight>
                  <a:srgbClr val="F8F9FA"/>
                </a:highlight>
                <a:uFill>
                  <a:noFill/>
                </a:uFill>
                <a:hlinkClick r:id="rId5">
                  <a:extLst>
                    <a:ext uri="{A12FA001-AC4F-418D-AE19-62706E023703}">
                      <ahyp:hlinkClr val="tx"/>
                    </a:ext>
                  </a:extLst>
                </a:hlinkClick>
              </a:rPr>
              <a:t>Xicalancatl</a:t>
            </a:r>
            <a:r>
              <a:rPr lang="en" sz="900">
                <a:solidFill>
                  <a:schemeClr val="dk1"/>
                </a:solidFill>
                <a:highlight>
                  <a:srgbClr val="F8F9FA"/>
                </a:highlight>
              </a:rPr>
              <a:t>, </a:t>
            </a:r>
            <a:r>
              <a:rPr lang="en" sz="900">
                <a:solidFill>
                  <a:srgbClr val="0645AD"/>
                </a:solidFill>
                <a:highlight>
                  <a:srgbClr val="F8F9FA"/>
                </a:highlight>
                <a:uFill>
                  <a:noFill/>
                </a:uFill>
                <a:hlinkClick r:id="rId6">
                  <a:extLst>
                    <a:ext uri="{A12FA001-AC4F-418D-AE19-62706E023703}">
                      <ahyp:hlinkClr val="tx"/>
                    </a:ext>
                  </a:extLst>
                </a:hlinkClick>
              </a:rPr>
              <a:t>Mixtecatl</a:t>
            </a:r>
            <a:r>
              <a:rPr lang="en" sz="900">
                <a:solidFill>
                  <a:schemeClr val="dk1"/>
                </a:solidFill>
                <a:highlight>
                  <a:srgbClr val="F8F9FA"/>
                </a:highlight>
              </a:rPr>
              <a:t>, </a:t>
            </a:r>
            <a:r>
              <a:rPr lang="en" sz="900">
                <a:solidFill>
                  <a:srgbClr val="0645AD"/>
                </a:solidFill>
                <a:highlight>
                  <a:srgbClr val="F8F9FA"/>
                </a:highlight>
                <a:uFill>
                  <a:noFill/>
                </a:uFill>
                <a:hlinkClick r:id="rId7">
                  <a:extLst>
                    <a:ext uri="{A12FA001-AC4F-418D-AE19-62706E023703}">
                      <ahyp:hlinkClr val="tx"/>
                    </a:ext>
                  </a:extLst>
                </a:hlinkClick>
              </a:rPr>
              <a:t>Otomitl</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56e566fc18_0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56e566fc18_0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202124"/>
              </a:solidFill>
              <a:highlight>
                <a:srgbClr val="FFFFFF"/>
              </a:highlight>
              <a:latin typeface="Roboto"/>
              <a:ea typeface="Roboto"/>
              <a:cs typeface="Roboto"/>
              <a:sym typeface="Roboto"/>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56e566fc18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56e566fc18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8F9FA"/>
                </a:highlight>
              </a:rPr>
              <a:t>With Ilancueye: the giants </a:t>
            </a:r>
            <a:r>
              <a:rPr lang="en" sz="900">
                <a:solidFill>
                  <a:srgbClr val="0645AD"/>
                </a:solidFill>
                <a:highlight>
                  <a:srgbClr val="F8F9FA"/>
                </a:highlight>
                <a:uFill>
                  <a:noFill/>
                </a:uFill>
                <a:hlinkClick r:id="rId2">
                  <a:extLst>
                    <a:ext uri="{A12FA001-AC4F-418D-AE19-62706E023703}">
                      <ahyp:hlinkClr val="tx"/>
                    </a:ext>
                  </a:extLst>
                </a:hlinkClick>
              </a:rPr>
              <a:t>Xelhua</a:t>
            </a:r>
            <a:r>
              <a:rPr lang="en" sz="900">
                <a:solidFill>
                  <a:schemeClr val="dk1"/>
                </a:solidFill>
                <a:highlight>
                  <a:srgbClr val="F8F9FA"/>
                </a:highlight>
              </a:rPr>
              <a:t>, </a:t>
            </a:r>
            <a:r>
              <a:rPr lang="en" sz="900">
                <a:solidFill>
                  <a:srgbClr val="0645AD"/>
                </a:solidFill>
                <a:highlight>
                  <a:srgbClr val="F8F9FA"/>
                </a:highlight>
                <a:uFill>
                  <a:noFill/>
                </a:uFill>
                <a:hlinkClick r:id="rId3">
                  <a:extLst>
                    <a:ext uri="{A12FA001-AC4F-418D-AE19-62706E023703}">
                      <ahyp:hlinkClr val="tx"/>
                    </a:ext>
                  </a:extLst>
                </a:hlinkClick>
              </a:rPr>
              <a:t>Tenoch</a:t>
            </a:r>
            <a:r>
              <a:rPr lang="en" sz="900">
                <a:solidFill>
                  <a:schemeClr val="dk1"/>
                </a:solidFill>
                <a:highlight>
                  <a:srgbClr val="F8F9FA"/>
                </a:highlight>
              </a:rPr>
              <a:t>, </a:t>
            </a:r>
            <a:r>
              <a:rPr lang="en" sz="900">
                <a:solidFill>
                  <a:srgbClr val="0645AD"/>
                </a:solidFill>
                <a:highlight>
                  <a:srgbClr val="F8F9FA"/>
                </a:highlight>
                <a:uFill>
                  <a:noFill/>
                </a:uFill>
                <a:hlinkClick r:id="rId4">
                  <a:extLst>
                    <a:ext uri="{A12FA001-AC4F-418D-AE19-62706E023703}">
                      <ahyp:hlinkClr val="tx"/>
                    </a:ext>
                  </a:extLst>
                </a:hlinkClick>
              </a:rPr>
              <a:t>Ulmecatl</a:t>
            </a:r>
            <a:r>
              <a:rPr lang="en" sz="900">
                <a:solidFill>
                  <a:schemeClr val="dk1"/>
                </a:solidFill>
                <a:highlight>
                  <a:srgbClr val="F8F9FA"/>
                </a:highlight>
              </a:rPr>
              <a:t>, </a:t>
            </a:r>
            <a:r>
              <a:rPr lang="en" sz="900">
                <a:solidFill>
                  <a:srgbClr val="0645AD"/>
                </a:solidFill>
                <a:highlight>
                  <a:srgbClr val="F8F9FA"/>
                </a:highlight>
                <a:uFill>
                  <a:noFill/>
                </a:uFill>
                <a:hlinkClick r:id="rId5">
                  <a:extLst>
                    <a:ext uri="{A12FA001-AC4F-418D-AE19-62706E023703}">
                      <ahyp:hlinkClr val="tx"/>
                    </a:ext>
                  </a:extLst>
                </a:hlinkClick>
              </a:rPr>
              <a:t>Xicalancatl</a:t>
            </a:r>
            <a:r>
              <a:rPr lang="en" sz="900">
                <a:solidFill>
                  <a:schemeClr val="dk1"/>
                </a:solidFill>
                <a:highlight>
                  <a:srgbClr val="F8F9FA"/>
                </a:highlight>
              </a:rPr>
              <a:t>, </a:t>
            </a:r>
            <a:r>
              <a:rPr lang="en" sz="900">
                <a:solidFill>
                  <a:srgbClr val="0645AD"/>
                </a:solidFill>
                <a:highlight>
                  <a:srgbClr val="F8F9FA"/>
                </a:highlight>
                <a:uFill>
                  <a:noFill/>
                </a:uFill>
                <a:hlinkClick r:id="rId6">
                  <a:extLst>
                    <a:ext uri="{A12FA001-AC4F-418D-AE19-62706E023703}">
                      <ahyp:hlinkClr val="tx"/>
                    </a:ext>
                  </a:extLst>
                </a:hlinkClick>
              </a:rPr>
              <a:t>Mixtecatl</a:t>
            </a:r>
            <a:r>
              <a:rPr lang="en" sz="900">
                <a:solidFill>
                  <a:schemeClr val="dk1"/>
                </a:solidFill>
                <a:highlight>
                  <a:srgbClr val="F8F9FA"/>
                </a:highlight>
              </a:rPr>
              <a:t>, </a:t>
            </a:r>
            <a:r>
              <a:rPr lang="en" sz="900">
                <a:solidFill>
                  <a:srgbClr val="0645AD"/>
                </a:solidFill>
                <a:highlight>
                  <a:srgbClr val="F8F9FA"/>
                </a:highlight>
                <a:uFill>
                  <a:noFill/>
                </a:uFill>
                <a:hlinkClick r:id="rId7">
                  <a:extLst>
                    <a:ext uri="{A12FA001-AC4F-418D-AE19-62706E023703}">
                      <ahyp:hlinkClr val="tx"/>
                    </a:ext>
                  </a:extLst>
                </a:hlinkClick>
              </a:rPr>
              <a:t>Otomitl</a:t>
            </a:r>
            <a:r>
              <a:rPr lang="en"/>
              <a:t> Tlaltecuhtil</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56e566fc18_0_8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56e566fc18_0_8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8F9FA"/>
                </a:highlight>
              </a:rPr>
              <a:t>With Ilancueye: the giants </a:t>
            </a:r>
            <a:r>
              <a:rPr lang="en" sz="900">
                <a:solidFill>
                  <a:srgbClr val="0645AD"/>
                </a:solidFill>
                <a:highlight>
                  <a:srgbClr val="F8F9FA"/>
                </a:highlight>
                <a:uFill>
                  <a:noFill/>
                </a:uFill>
                <a:hlinkClick r:id="rId2">
                  <a:extLst>
                    <a:ext uri="{A12FA001-AC4F-418D-AE19-62706E023703}">
                      <ahyp:hlinkClr val="tx"/>
                    </a:ext>
                  </a:extLst>
                </a:hlinkClick>
              </a:rPr>
              <a:t>Xelhua</a:t>
            </a:r>
            <a:r>
              <a:rPr lang="en" sz="900">
                <a:solidFill>
                  <a:schemeClr val="dk1"/>
                </a:solidFill>
                <a:highlight>
                  <a:srgbClr val="F8F9FA"/>
                </a:highlight>
              </a:rPr>
              <a:t>, </a:t>
            </a:r>
            <a:r>
              <a:rPr lang="en" sz="900">
                <a:solidFill>
                  <a:srgbClr val="0645AD"/>
                </a:solidFill>
                <a:highlight>
                  <a:srgbClr val="F8F9FA"/>
                </a:highlight>
                <a:uFill>
                  <a:noFill/>
                </a:uFill>
                <a:hlinkClick r:id="rId3">
                  <a:extLst>
                    <a:ext uri="{A12FA001-AC4F-418D-AE19-62706E023703}">
                      <ahyp:hlinkClr val="tx"/>
                    </a:ext>
                  </a:extLst>
                </a:hlinkClick>
              </a:rPr>
              <a:t>Tenoch</a:t>
            </a:r>
            <a:r>
              <a:rPr lang="en" sz="900">
                <a:solidFill>
                  <a:schemeClr val="dk1"/>
                </a:solidFill>
                <a:highlight>
                  <a:srgbClr val="F8F9FA"/>
                </a:highlight>
              </a:rPr>
              <a:t>, </a:t>
            </a:r>
            <a:r>
              <a:rPr lang="en" sz="900">
                <a:solidFill>
                  <a:srgbClr val="0645AD"/>
                </a:solidFill>
                <a:highlight>
                  <a:srgbClr val="F8F9FA"/>
                </a:highlight>
                <a:uFill>
                  <a:noFill/>
                </a:uFill>
                <a:hlinkClick r:id="rId4">
                  <a:extLst>
                    <a:ext uri="{A12FA001-AC4F-418D-AE19-62706E023703}">
                      <ahyp:hlinkClr val="tx"/>
                    </a:ext>
                  </a:extLst>
                </a:hlinkClick>
              </a:rPr>
              <a:t>Ulmecatl</a:t>
            </a:r>
            <a:r>
              <a:rPr lang="en" sz="900">
                <a:solidFill>
                  <a:schemeClr val="dk1"/>
                </a:solidFill>
                <a:highlight>
                  <a:srgbClr val="F8F9FA"/>
                </a:highlight>
              </a:rPr>
              <a:t>, </a:t>
            </a:r>
            <a:r>
              <a:rPr lang="en" sz="900">
                <a:solidFill>
                  <a:srgbClr val="0645AD"/>
                </a:solidFill>
                <a:highlight>
                  <a:srgbClr val="F8F9FA"/>
                </a:highlight>
                <a:uFill>
                  <a:noFill/>
                </a:uFill>
                <a:hlinkClick r:id="rId5">
                  <a:extLst>
                    <a:ext uri="{A12FA001-AC4F-418D-AE19-62706E023703}">
                      <ahyp:hlinkClr val="tx"/>
                    </a:ext>
                  </a:extLst>
                </a:hlinkClick>
              </a:rPr>
              <a:t>Xicalancatl</a:t>
            </a:r>
            <a:r>
              <a:rPr lang="en" sz="900">
                <a:solidFill>
                  <a:schemeClr val="dk1"/>
                </a:solidFill>
                <a:highlight>
                  <a:srgbClr val="F8F9FA"/>
                </a:highlight>
              </a:rPr>
              <a:t>, </a:t>
            </a:r>
            <a:r>
              <a:rPr lang="en" sz="900">
                <a:solidFill>
                  <a:srgbClr val="0645AD"/>
                </a:solidFill>
                <a:highlight>
                  <a:srgbClr val="F8F9FA"/>
                </a:highlight>
                <a:uFill>
                  <a:noFill/>
                </a:uFill>
                <a:hlinkClick r:id="rId6">
                  <a:extLst>
                    <a:ext uri="{A12FA001-AC4F-418D-AE19-62706E023703}">
                      <ahyp:hlinkClr val="tx"/>
                    </a:ext>
                  </a:extLst>
                </a:hlinkClick>
              </a:rPr>
              <a:t>Mixtecatl</a:t>
            </a:r>
            <a:r>
              <a:rPr lang="en" sz="900">
                <a:solidFill>
                  <a:schemeClr val="dk1"/>
                </a:solidFill>
                <a:highlight>
                  <a:srgbClr val="F8F9FA"/>
                </a:highlight>
              </a:rPr>
              <a:t>, </a:t>
            </a:r>
            <a:r>
              <a:rPr lang="en" sz="900">
                <a:solidFill>
                  <a:srgbClr val="0645AD"/>
                </a:solidFill>
                <a:highlight>
                  <a:srgbClr val="F8F9FA"/>
                </a:highlight>
                <a:uFill>
                  <a:noFill/>
                </a:uFill>
                <a:hlinkClick r:id="rId7">
                  <a:extLst>
                    <a:ext uri="{A12FA001-AC4F-418D-AE19-62706E023703}">
                      <ahyp:hlinkClr val="tx"/>
                    </a:ext>
                  </a:extLst>
                </a:hlinkClick>
              </a:rPr>
              <a:t>Otomitl</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56e566fc18_0_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56e566fc18_0_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8F9FA"/>
                </a:highlight>
              </a:rPr>
              <a:t>With Ilancueye: the giants </a:t>
            </a:r>
            <a:r>
              <a:rPr lang="en" sz="900">
                <a:solidFill>
                  <a:srgbClr val="0645AD"/>
                </a:solidFill>
                <a:highlight>
                  <a:srgbClr val="F8F9FA"/>
                </a:highlight>
                <a:uFill>
                  <a:noFill/>
                </a:uFill>
                <a:hlinkClick r:id="rId2">
                  <a:extLst>
                    <a:ext uri="{A12FA001-AC4F-418D-AE19-62706E023703}">
                      <ahyp:hlinkClr val="tx"/>
                    </a:ext>
                  </a:extLst>
                </a:hlinkClick>
              </a:rPr>
              <a:t>Xelhua</a:t>
            </a:r>
            <a:r>
              <a:rPr lang="en" sz="900">
                <a:solidFill>
                  <a:schemeClr val="dk1"/>
                </a:solidFill>
                <a:highlight>
                  <a:srgbClr val="F8F9FA"/>
                </a:highlight>
              </a:rPr>
              <a:t>, </a:t>
            </a:r>
            <a:r>
              <a:rPr lang="en" sz="900">
                <a:solidFill>
                  <a:srgbClr val="0645AD"/>
                </a:solidFill>
                <a:highlight>
                  <a:srgbClr val="F8F9FA"/>
                </a:highlight>
                <a:uFill>
                  <a:noFill/>
                </a:uFill>
                <a:hlinkClick r:id="rId3">
                  <a:extLst>
                    <a:ext uri="{A12FA001-AC4F-418D-AE19-62706E023703}">
                      <ahyp:hlinkClr val="tx"/>
                    </a:ext>
                  </a:extLst>
                </a:hlinkClick>
              </a:rPr>
              <a:t>Tenoch</a:t>
            </a:r>
            <a:r>
              <a:rPr lang="en" sz="900">
                <a:solidFill>
                  <a:schemeClr val="dk1"/>
                </a:solidFill>
                <a:highlight>
                  <a:srgbClr val="F8F9FA"/>
                </a:highlight>
              </a:rPr>
              <a:t>, </a:t>
            </a:r>
            <a:r>
              <a:rPr lang="en" sz="900">
                <a:solidFill>
                  <a:srgbClr val="0645AD"/>
                </a:solidFill>
                <a:highlight>
                  <a:srgbClr val="F8F9FA"/>
                </a:highlight>
                <a:uFill>
                  <a:noFill/>
                </a:uFill>
                <a:hlinkClick r:id="rId4">
                  <a:extLst>
                    <a:ext uri="{A12FA001-AC4F-418D-AE19-62706E023703}">
                      <ahyp:hlinkClr val="tx"/>
                    </a:ext>
                  </a:extLst>
                </a:hlinkClick>
              </a:rPr>
              <a:t>Ulmecatl</a:t>
            </a:r>
            <a:r>
              <a:rPr lang="en" sz="900">
                <a:solidFill>
                  <a:schemeClr val="dk1"/>
                </a:solidFill>
                <a:highlight>
                  <a:srgbClr val="F8F9FA"/>
                </a:highlight>
              </a:rPr>
              <a:t>, </a:t>
            </a:r>
            <a:r>
              <a:rPr lang="en" sz="900">
                <a:solidFill>
                  <a:srgbClr val="0645AD"/>
                </a:solidFill>
                <a:highlight>
                  <a:srgbClr val="F8F9FA"/>
                </a:highlight>
                <a:uFill>
                  <a:noFill/>
                </a:uFill>
                <a:hlinkClick r:id="rId5">
                  <a:extLst>
                    <a:ext uri="{A12FA001-AC4F-418D-AE19-62706E023703}">
                      <ahyp:hlinkClr val="tx"/>
                    </a:ext>
                  </a:extLst>
                </a:hlinkClick>
              </a:rPr>
              <a:t>Xicalancatl</a:t>
            </a:r>
            <a:r>
              <a:rPr lang="en" sz="900">
                <a:solidFill>
                  <a:schemeClr val="dk1"/>
                </a:solidFill>
                <a:highlight>
                  <a:srgbClr val="F8F9FA"/>
                </a:highlight>
              </a:rPr>
              <a:t>, </a:t>
            </a:r>
            <a:r>
              <a:rPr lang="en" sz="900">
                <a:solidFill>
                  <a:srgbClr val="0645AD"/>
                </a:solidFill>
                <a:highlight>
                  <a:srgbClr val="F8F9FA"/>
                </a:highlight>
                <a:uFill>
                  <a:noFill/>
                </a:uFill>
                <a:hlinkClick r:id="rId6">
                  <a:extLst>
                    <a:ext uri="{A12FA001-AC4F-418D-AE19-62706E023703}">
                      <ahyp:hlinkClr val="tx"/>
                    </a:ext>
                  </a:extLst>
                </a:hlinkClick>
              </a:rPr>
              <a:t>Mixtecatl</a:t>
            </a:r>
            <a:r>
              <a:rPr lang="en" sz="900">
                <a:solidFill>
                  <a:schemeClr val="dk1"/>
                </a:solidFill>
                <a:highlight>
                  <a:srgbClr val="F8F9FA"/>
                </a:highlight>
              </a:rPr>
              <a:t>, </a:t>
            </a:r>
            <a:r>
              <a:rPr lang="en" sz="900">
                <a:solidFill>
                  <a:srgbClr val="0645AD"/>
                </a:solidFill>
                <a:highlight>
                  <a:srgbClr val="F8F9FA"/>
                </a:highlight>
                <a:uFill>
                  <a:noFill/>
                </a:uFill>
                <a:hlinkClick r:id="rId7">
                  <a:extLst>
                    <a:ext uri="{A12FA001-AC4F-418D-AE19-62706E023703}">
                      <ahyp:hlinkClr val="tx"/>
                    </a:ext>
                  </a:extLst>
                </a:hlinkClick>
              </a:rPr>
              <a:t>Otomitl</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fee341f59b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fee341f59b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56e566fc18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56e566fc18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02124"/>
                </a:solidFill>
                <a:highlight>
                  <a:srgbClr val="FFFFFF"/>
                </a:highlight>
                <a:latin typeface="Roboto"/>
                <a:ea typeface="Roboto"/>
                <a:cs typeface="Roboto"/>
                <a:sym typeface="Roboto"/>
              </a:rPr>
              <a:t>Xolotl</a:t>
            </a:r>
            <a:endParaRPr sz="2400">
              <a:solidFill>
                <a:srgbClr val="202124"/>
              </a:solidFill>
              <a:highlight>
                <a:srgbClr val="FFFFFF"/>
              </a:highlight>
              <a:latin typeface="Roboto"/>
              <a:ea typeface="Roboto"/>
              <a:cs typeface="Roboto"/>
              <a:sym typeface="Roboto"/>
            </a:endParaRPr>
          </a:p>
          <a:p>
            <a:pPr indent="0" lvl="0" marL="0" rtl="0" algn="l">
              <a:lnSpc>
                <a:spcPct val="115000"/>
              </a:lnSpc>
              <a:spcBef>
                <a:spcPts val="900"/>
              </a:spcBef>
              <a:spcAft>
                <a:spcPts val="0"/>
              </a:spcAft>
              <a:buNone/>
            </a:pPr>
            <a:r>
              <a:rPr lang="en" sz="1050">
                <a:solidFill>
                  <a:srgbClr val="202124"/>
                </a:solidFill>
                <a:highlight>
                  <a:srgbClr val="FFFFFF"/>
                </a:highlight>
                <a:latin typeface="Roboto"/>
                <a:ea typeface="Roboto"/>
                <a:cs typeface="Roboto"/>
                <a:sym typeface="Roboto"/>
              </a:rPr>
              <a:t>In Aztec Myth, Quetzalcoatl is described as having another companion, a twin: </a:t>
            </a:r>
            <a:r>
              <a:rPr b="1" lang="en" sz="1050">
                <a:solidFill>
                  <a:srgbClr val="202124"/>
                </a:solidFill>
                <a:highlight>
                  <a:srgbClr val="FFFFFF"/>
                </a:highlight>
                <a:latin typeface="Roboto"/>
                <a:ea typeface="Roboto"/>
                <a:cs typeface="Roboto"/>
                <a:sym typeface="Roboto"/>
              </a:rPr>
              <a:t>Xolotl</a:t>
            </a:r>
            <a:r>
              <a:rPr lang="en" sz="1050">
                <a:solidFill>
                  <a:srgbClr val="202124"/>
                </a:solidFill>
                <a:highlight>
                  <a:srgbClr val="FFFFFF"/>
                </a:highlight>
                <a:latin typeface="Roboto"/>
                <a:ea typeface="Roboto"/>
                <a:cs typeface="Roboto"/>
                <a:sym typeface="Roboto"/>
              </a:rPr>
              <a:t>. These two are seen as the manifestations of the morning and evening Venus star, where Xolotl represents Quetzalcoatl's twin, or shadow, a dark, nighttime aspect of the deity.</a:t>
            </a:r>
            <a:endParaRPr sz="105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200">
              <a:solidFill>
                <a:srgbClr val="202124"/>
              </a:solidFill>
              <a:highlight>
                <a:srgbClr val="FFFFFF"/>
              </a:highlight>
              <a:latin typeface="Roboto"/>
              <a:ea typeface="Roboto"/>
              <a:cs typeface="Roboto"/>
              <a:sym typeface="Robot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fee341f59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fee341f59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56e566fc18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56e566fc18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8F9FA"/>
                </a:highlight>
              </a:rPr>
              <a:t>With Ilancueye: the giants </a:t>
            </a:r>
            <a:r>
              <a:rPr lang="en" sz="900">
                <a:solidFill>
                  <a:srgbClr val="0645AD"/>
                </a:solidFill>
                <a:highlight>
                  <a:srgbClr val="F8F9FA"/>
                </a:highlight>
                <a:uFill>
                  <a:noFill/>
                </a:uFill>
                <a:hlinkClick r:id="rId2">
                  <a:extLst>
                    <a:ext uri="{A12FA001-AC4F-418D-AE19-62706E023703}">
                      <ahyp:hlinkClr val="tx"/>
                    </a:ext>
                  </a:extLst>
                </a:hlinkClick>
              </a:rPr>
              <a:t>Xelhua</a:t>
            </a:r>
            <a:r>
              <a:rPr lang="en" sz="900">
                <a:solidFill>
                  <a:schemeClr val="dk1"/>
                </a:solidFill>
                <a:highlight>
                  <a:srgbClr val="F8F9FA"/>
                </a:highlight>
              </a:rPr>
              <a:t>, </a:t>
            </a:r>
            <a:r>
              <a:rPr lang="en" sz="900">
                <a:solidFill>
                  <a:srgbClr val="0645AD"/>
                </a:solidFill>
                <a:highlight>
                  <a:srgbClr val="F8F9FA"/>
                </a:highlight>
                <a:uFill>
                  <a:noFill/>
                </a:uFill>
                <a:hlinkClick r:id="rId3">
                  <a:extLst>
                    <a:ext uri="{A12FA001-AC4F-418D-AE19-62706E023703}">
                      <ahyp:hlinkClr val="tx"/>
                    </a:ext>
                  </a:extLst>
                </a:hlinkClick>
              </a:rPr>
              <a:t>Tenoch</a:t>
            </a:r>
            <a:r>
              <a:rPr lang="en" sz="900">
                <a:solidFill>
                  <a:schemeClr val="dk1"/>
                </a:solidFill>
                <a:highlight>
                  <a:srgbClr val="F8F9FA"/>
                </a:highlight>
              </a:rPr>
              <a:t>, </a:t>
            </a:r>
            <a:r>
              <a:rPr lang="en" sz="900">
                <a:solidFill>
                  <a:srgbClr val="0645AD"/>
                </a:solidFill>
                <a:highlight>
                  <a:srgbClr val="F8F9FA"/>
                </a:highlight>
                <a:uFill>
                  <a:noFill/>
                </a:uFill>
                <a:hlinkClick r:id="rId4">
                  <a:extLst>
                    <a:ext uri="{A12FA001-AC4F-418D-AE19-62706E023703}">
                      <ahyp:hlinkClr val="tx"/>
                    </a:ext>
                  </a:extLst>
                </a:hlinkClick>
              </a:rPr>
              <a:t>Ulmecatl</a:t>
            </a:r>
            <a:r>
              <a:rPr lang="en" sz="900">
                <a:solidFill>
                  <a:schemeClr val="dk1"/>
                </a:solidFill>
                <a:highlight>
                  <a:srgbClr val="F8F9FA"/>
                </a:highlight>
              </a:rPr>
              <a:t>, </a:t>
            </a:r>
            <a:r>
              <a:rPr lang="en" sz="900">
                <a:solidFill>
                  <a:srgbClr val="0645AD"/>
                </a:solidFill>
                <a:highlight>
                  <a:srgbClr val="F8F9FA"/>
                </a:highlight>
                <a:uFill>
                  <a:noFill/>
                </a:uFill>
                <a:hlinkClick r:id="rId5">
                  <a:extLst>
                    <a:ext uri="{A12FA001-AC4F-418D-AE19-62706E023703}">
                      <ahyp:hlinkClr val="tx"/>
                    </a:ext>
                  </a:extLst>
                </a:hlinkClick>
              </a:rPr>
              <a:t>Xicalancatl</a:t>
            </a:r>
            <a:r>
              <a:rPr lang="en" sz="900">
                <a:solidFill>
                  <a:schemeClr val="dk1"/>
                </a:solidFill>
                <a:highlight>
                  <a:srgbClr val="F8F9FA"/>
                </a:highlight>
              </a:rPr>
              <a:t>, </a:t>
            </a:r>
            <a:r>
              <a:rPr lang="en" sz="900">
                <a:solidFill>
                  <a:srgbClr val="0645AD"/>
                </a:solidFill>
                <a:highlight>
                  <a:srgbClr val="F8F9FA"/>
                </a:highlight>
                <a:uFill>
                  <a:noFill/>
                </a:uFill>
                <a:hlinkClick r:id="rId6">
                  <a:extLst>
                    <a:ext uri="{A12FA001-AC4F-418D-AE19-62706E023703}">
                      <ahyp:hlinkClr val="tx"/>
                    </a:ext>
                  </a:extLst>
                </a:hlinkClick>
              </a:rPr>
              <a:t>Mixtecatl</a:t>
            </a:r>
            <a:r>
              <a:rPr lang="en" sz="900">
                <a:solidFill>
                  <a:schemeClr val="dk1"/>
                </a:solidFill>
                <a:highlight>
                  <a:srgbClr val="F8F9FA"/>
                </a:highlight>
              </a:rPr>
              <a:t>, </a:t>
            </a:r>
            <a:r>
              <a:rPr lang="en" sz="900">
                <a:solidFill>
                  <a:srgbClr val="0645AD"/>
                </a:solidFill>
                <a:highlight>
                  <a:srgbClr val="F8F9FA"/>
                </a:highlight>
                <a:uFill>
                  <a:noFill/>
                </a:uFill>
                <a:hlinkClick r:id="rId7">
                  <a:extLst>
                    <a:ext uri="{A12FA001-AC4F-418D-AE19-62706E023703}">
                      <ahyp:hlinkClr val="tx"/>
                    </a:ext>
                  </a:extLst>
                </a:hlinkClick>
              </a:rPr>
              <a:t>Otomitl</a:t>
            </a:r>
            <a:r>
              <a:rPr lang="en"/>
              <a:t> Tlaltecuhtil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56e566fc18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56e566fc18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rPr>
              <a:t>Ōme translates as "two" or "dual" and teōtl translates as "god”</a:t>
            </a:r>
            <a:endParaRPr>
              <a:solidFill>
                <a:schemeClr val="dk1"/>
              </a:solidFill>
            </a:endParaRPr>
          </a:p>
          <a:p>
            <a:pPr indent="0" lvl="0" marL="0" rtl="0" algn="l">
              <a:spcBef>
                <a:spcPts val="0"/>
              </a:spcBef>
              <a:spcAft>
                <a:spcPts val="0"/>
              </a:spcAft>
              <a:buNone/>
            </a:pPr>
            <a:r>
              <a:t/>
            </a:r>
            <a:endParaRPr sz="14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56e566fc18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56e566fc18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8F9FA"/>
                </a:highlight>
              </a:rPr>
              <a:t>With Ilancueye: the giants </a:t>
            </a:r>
            <a:r>
              <a:rPr lang="en" sz="900">
                <a:solidFill>
                  <a:srgbClr val="0645AD"/>
                </a:solidFill>
                <a:highlight>
                  <a:srgbClr val="F8F9FA"/>
                </a:highlight>
                <a:uFill>
                  <a:noFill/>
                </a:uFill>
                <a:hlinkClick r:id="rId2">
                  <a:extLst>
                    <a:ext uri="{A12FA001-AC4F-418D-AE19-62706E023703}">
                      <ahyp:hlinkClr val="tx"/>
                    </a:ext>
                  </a:extLst>
                </a:hlinkClick>
              </a:rPr>
              <a:t>Xelhua</a:t>
            </a:r>
            <a:r>
              <a:rPr lang="en" sz="900">
                <a:solidFill>
                  <a:schemeClr val="dk1"/>
                </a:solidFill>
                <a:highlight>
                  <a:srgbClr val="F8F9FA"/>
                </a:highlight>
              </a:rPr>
              <a:t>, </a:t>
            </a:r>
            <a:r>
              <a:rPr lang="en" sz="900">
                <a:solidFill>
                  <a:srgbClr val="0645AD"/>
                </a:solidFill>
                <a:highlight>
                  <a:srgbClr val="F8F9FA"/>
                </a:highlight>
                <a:uFill>
                  <a:noFill/>
                </a:uFill>
                <a:hlinkClick r:id="rId3">
                  <a:extLst>
                    <a:ext uri="{A12FA001-AC4F-418D-AE19-62706E023703}">
                      <ahyp:hlinkClr val="tx"/>
                    </a:ext>
                  </a:extLst>
                </a:hlinkClick>
              </a:rPr>
              <a:t>Tenoch</a:t>
            </a:r>
            <a:r>
              <a:rPr lang="en" sz="900">
                <a:solidFill>
                  <a:schemeClr val="dk1"/>
                </a:solidFill>
                <a:highlight>
                  <a:srgbClr val="F8F9FA"/>
                </a:highlight>
              </a:rPr>
              <a:t>, </a:t>
            </a:r>
            <a:r>
              <a:rPr lang="en" sz="900">
                <a:solidFill>
                  <a:srgbClr val="0645AD"/>
                </a:solidFill>
                <a:highlight>
                  <a:srgbClr val="F8F9FA"/>
                </a:highlight>
                <a:uFill>
                  <a:noFill/>
                </a:uFill>
                <a:hlinkClick r:id="rId4">
                  <a:extLst>
                    <a:ext uri="{A12FA001-AC4F-418D-AE19-62706E023703}">
                      <ahyp:hlinkClr val="tx"/>
                    </a:ext>
                  </a:extLst>
                </a:hlinkClick>
              </a:rPr>
              <a:t>Ulmecatl</a:t>
            </a:r>
            <a:r>
              <a:rPr lang="en" sz="900">
                <a:solidFill>
                  <a:schemeClr val="dk1"/>
                </a:solidFill>
                <a:highlight>
                  <a:srgbClr val="F8F9FA"/>
                </a:highlight>
              </a:rPr>
              <a:t>, </a:t>
            </a:r>
            <a:r>
              <a:rPr lang="en" sz="900">
                <a:solidFill>
                  <a:srgbClr val="0645AD"/>
                </a:solidFill>
                <a:highlight>
                  <a:srgbClr val="F8F9FA"/>
                </a:highlight>
                <a:uFill>
                  <a:noFill/>
                </a:uFill>
                <a:hlinkClick r:id="rId5">
                  <a:extLst>
                    <a:ext uri="{A12FA001-AC4F-418D-AE19-62706E023703}">
                      <ahyp:hlinkClr val="tx"/>
                    </a:ext>
                  </a:extLst>
                </a:hlinkClick>
              </a:rPr>
              <a:t>Xicalancatl</a:t>
            </a:r>
            <a:r>
              <a:rPr lang="en" sz="900">
                <a:solidFill>
                  <a:schemeClr val="dk1"/>
                </a:solidFill>
                <a:highlight>
                  <a:srgbClr val="F8F9FA"/>
                </a:highlight>
              </a:rPr>
              <a:t>, </a:t>
            </a:r>
            <a:r>
              <a:rPr lang="en" sz="900">
                <a:solidFill>
                  <a:srgbClr val="0645AD"/>
                </a:solidFill>
                <a:highlight>
                  <a:srgbClr val="F8F9FA"/>
                </a:highlight>
                <a:uFill>
                  <a:noFill/>
                </a:uFill>
                <a:hlinkClick r:id="rId6">
                  <a:extLst>
                    <a:ext uri="{A12FA001-AC4F-418D-AE19-62706E023703}">
                      <ahyp:hlinkClr val="tx"/>
                    </a:ext>
                  </a:extLst>
                </a:hlinkClick>
              </a:rPr>
              <a:t>Mixtecatl</a:t>
            </a:r>
            <a:r>
              <a:rPr lang="en" sz="900">
                <a:solidFill>
                  <a:schemeClr val="dk1"/>
                </a:solidFill>
                <a:highlight>
                  <a:srgbClr val="F8F9FA"/>
                </a:highlight>
              </a:rPr>
              <a:t>, </a:t>
            </a:r>
            <a:r>
              <a:rPr lang="en" sz="900">
                <a:solidFill>
                  <a:srgbClr val="0645AD"/>
                </a:solidFill>
                <a:highlight>
                  <a:srgbClr val="F8F9FA"/>
                </a:highlight>
                <a:uFill>
                  <a:noFill/>
                </a:uFill>
                <a:hlinkClick r:id="rId7">
                  <a:extLst>
                    <a:ext uri="{A12FA001-AC4F-418D-AE19-62706E023703}">
                      <ahyp:hlinkClr val="tx"/>
                    </a:ext>
                  </a:extLst>
                </a:hlinkClick>
              </a:rPr>
              <a:t>Otomitl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56e566fc18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56e566fc18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02124"/>
                </a:solidFill>
                <a:highlight>
                  <a:srgbClr val="FFFFFF"/>
                </a:highlight>
                <a:latin typeface="Roboto"/>
                <a:ea typeface="Roboto"/>
                <a:cs typeface="Roboto"/>
                <a:sym typeface="Roboto"/>
              </a:rPr>
              <a:t>Mythology of the Aztec Empire includes the twins of Quetzalcoatl (meaning “Feathered Serpent” in Nahuatl, a language used by the Aztec People of Central Mexico) and Tezcatlipoca (“Smoking Mirror”), in addition to the siblings of Huitzilopochtli (“Hummingbird on the Left”) and Coyolxauhqui (“Face Painted with Bells”)</a:t>
            </a:r>
            <a:endParaRPr sz="12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lang="en" sz="1200">
                <a:solidFill>
                  <a:srgbClr val="202124"/>
                </a:solidFill>
                <a:highlight>
                  <a:srgbClr val="FFFFFF"/>
                </a:highlight>
                <a:latin typeface="Roboto"/>
                <a:ea typeface="Roboto"/>
                <a:cs typeface="Roboto"/>
                <a:sym typeface="Roboto"/>
              </a:rPr>
              <a:t>Ometeotl's sons were the powerful Aztec gods </a:t>
            </a:r>
            <a:r>
              <a:rPr b="1" lang="en" sz="1200">
                <a:solidFill>
                  <a:srgbClr val="202124"/>
                </a:solidFill>
                <a:highlight>
                  <a:srgbClr val="FFFFFF"/>
                </a:highlight>
                <a:latin typeface="Roboto"/>
                <a:ea typeface="Roboto"/>
                <a:cs typeface="Roboto"/>
                <a:sym typeface="Roboto"/>
              </a:rPr>
              <a:t>Xipe Totec, Tezcatlipoca, Quetzalcoatl, and Huitzilopochtli</a:t>
            </a:r>
            <a:r>
              <a:rPr lang="en" sz="1200">
                <a:solidFill>
                  <a:srgbClr val="202124"/>
                </a:solidFill>
                <a:highlight>
                  <a:srgbClr val="FFFFFF"/>
                </a:highlight>
                <a:latin typeface="Roboto"/>
                <a:ea typeface="Roboto"/>
                <a:cs typeface="Roboto"/>
                <a:sym typeface="Roboto"/>
              </a:rPr>
              <a:t>.</a:t>
            </a:r>
            <a:endParaRPr sz="12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lang="en" sz="1200">
                <a:solidFill>
                  <a:srgbClr val="202124"/>
                </a:solidFill>
                <a:highlight>
                  <a:srgbClr val="FFFFFF"/>
                </a:highlight>
                <a:latin typeface="Roboto"/>
                <a:ea typeface="Roboto"/>
                <a:cs typeface="Roboto"/>
                <a:sym typeface="Roboto"/>
              </a:rPr>
              <a:t>	Xipe-Totec, Tezcatlipoca, Quetzalcoatl, Huitzilopochtli</a:t>
            </a:r>
            <a:endParaRPr sz="1200">
              <a:solidFill>
                <a:srgbClr val="202124"/>
              </a:solidFill>
              <a:highlight>
                <a:srgbClr val="FFFFFF"/>
              </a:highlight>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fef84490d5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fef84490d5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highlight>
                  <a:srgbClr val="FFFFFF"/>
                </a:highlight>
              </a:rPr>
              <a:t>Hunahpu and Xbalanque </a:t>
            </a:r>
            <a:endParaRPr sz="1200">
              <a:solidFill>
                <a:srgbClr val="666666"/>
              </a:solidFill>
              <a:highlight>
                <a:srgbClr val="FFFFFF"/>
              </a:highlight>
            </a:endParaRPr>
          </a:p>
          <a:p>
            <a:pPr indent="0" lvl="0" marL="0" rtl="0" algn="l">
              <a:spcBef>
                <a:spcPts val="0"/>
              </a:spcBef>
              <a:spcAft>
                <a:spcPts val="0"/>
              </a:spcAft>
              <a:buNone/>
            </a:pPr>
            <a:r>
              <a:rPr lang="en" sz="1200">
                <a:solidFill>
                  <a:srgbClr val="666666"/>
                </a:solidFill>
                <a:highlight>
                  <a:srgbClr val="FFFFFF"/>
                </a:highlight>
              </a:rPr>
              <a:t>Who non coo and shibulanque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33.png"/><Relationship Id="rId5"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3.png"/><Relationship Id="rId4" Type="http://schemas.openxmlformats.org/officeDocument/2006/relationships/image" Target="../media/image38.png"/><Relationship Id="rId5"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9.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8.png"/><Relationship Id="rId4" Type="http://schemas.openxmlformats.org/officeDocument/2006/relationships/image" Target="../media/image47.png"/><Relationship Id="rId5"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5.png"/><Relationship Id="rId4" Type="http://schemas.openxmlformats.org/officeDocument/2006/relationships/image" Target="../media/image50.png"/><Relationship Id="rId5" Type="http://schemas.openxmlformats.org/officeDocument/2006/relationships/image" Target="../media/image5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8.png"/><Relationship Id="rId4" Type="http://schemas.openxmlformats.org/officeDocument/2006/relationships/image" Target="../media/image53.png"/><Relationship Id="rId5" Type="http://schemas.openxmlformats.org/officeDocument/2006/relationships/image" Target="../media/image51.png"/><Relationship Id="rId6" Type="http://schemas.openxmlformats.org/officeDocument/2006/relationships/image" Target="../media/image55.png"/><Relationship Id="rId7" Type="http://schemas.openxmlformats.org/officeDocument/2006/relationships/image" Target="../media/image52.png"/><Relationship Id="rId8"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9.png"/><Relationship Id="rId7" Type="http://schemas.openxmlformats.org/officeDocument/2006/relationships/image" Target="../media/image23.png"/><Relationship Id="rId8"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787" l="0" r="0" t="777"/>
          <a:stretch/>
        </p:blipFill>
        <p:spPr>
          <a:xfrm>
            <a:off x="0" y="0"/>
            <a:ext cx="9143998" cy="5143501"/>
          </a:xfrm>
          <a:prstGeom prst="rect">
            <a:avLst/>
          </a:prstGeom>
          <a:noFill/>
          <a:ln>
            <a:noFill/>
          </a:ln>
        </p:spPr>
      </p:pic>
      <p:pic>
        <p:nvPicPr>
          <p:cNvPr id="55" name="Google Shape;55;p13"/>
          <p:cNvPicPr preferRelativeResize="0"/>
          <p:nvPr/>
        </p:nvPicPr>
        <p:blipFill rotWithShape="1">
          <a:blip r:embed="rId4">
            <a:alphaModFix/>
          </a:blip>
          <a:srcRect b="25898" l="30196" r="0" t="0"/>
          <a:stretch/>
        </p:blipFill>
        <p:spPr>
          <a:xfrm>
            <a:off x="2761416" y="0"/>
            <a:ext cx="6382574" cy="38113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2"/>
          <p:cNvSpPr txBox="1"/>
          <p:nvPr/>
        </p:nvSpPr>
        <p:spPr>
          <a:xfrm rot="-802710">
            <a:off x="506517" y="1874881"/>
            <a:ext cx="1876112" cy="1292971"/>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980000"/>
                </a:solidFill>
              </a:rPr>
              <a:t>Maya Hero Twins of the Popol Vuh</a:t>
            </a:r>
            <a:endParaRPr sz="2400">
              <a:solidFill>
                <a:srgbClr val="980000"/>
              </a:solidFill>
            </a:endParaRPr>
          </a:p>
        </p:txBody>
      </p:sp>
      <p:sp>
        <p:nvSpPr>
          <p:cNvPr id="157" name="Google Shape;157;p22"/>
          <p:cNvSpPr txBox="1"/>
          <p:nvPr/>
        </p:nvSpPr>
        <p:spPr>
          <a:xfrm rot="848927">
            <a:off x="6683705" y="2791053"/>
            <a:ext cx="2000486" cy="1662294"/>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7F6000"/>
                </a:solidFill>
              </a:rPr>
              <a:t>Whose father and uncle were also twins</a:t>
            </a:r>
            <a:endParaRPr sz="2400">
              <a:solidFill>
                <a:srgbClr val="7F6000"/>
              </a:solidFill>
            </a:endParaRPr>
          </a:p>
        </p:txBody>
      </p:sp>
      <p:pic>
        <p:nvPicPr>
          <p:cNvPr id="158" name="Google Shape;158;p22"/>
          <p:cNvPicPr preferRelativeResize="0"/>
          <p:nvPr/>
        </p:nvPicPr>
        <p:blipFill>
          <a:blip r:embed="rId3">
            <a:alphaModFix/>
          </a:blip>
          <a:stretch>
            <a:fillRect/>
          </a:stretch>
        </p:blipFill>
        <p:spPr>
          <a:xfrm>
            <a:off x="2702741" y="1313425"/>
            <a:ext cx="3924769" cy="3478200"/>
          </a:xfrm>
          <a:prstGeom prst="rect">
            <a:avLst/>
          </a:prstGeom>
          <a:noFill/>
          <a:ln>
            <a:noFill/>
          </a:ln>
        </p:spPr>
      </p:pic>
      <p:sp>
        <p:nvSpPr>
          <p:cNvPr id="159" name="Google Shape;159;p22"/>
          <p:cNvSpPr txBox="1"/>
          <p:nvPr/>
        </p:nvSpPr>
        <p:spPr>
          <a:xfrm>
            <a:off x="0" y="0"/>
            <a:ext cx="91440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800">
                <a:solidFill>
                  <a:schemeClr val="dk1"/>
                </a:solidFill>
              </a:rPr>
              <a:t>Twins of twins</a:t>
            </a:r>
            <a:endParaRPr b="1" sz="4800">
              <a:solidFill>
                <a:schemeClr val="dk1"/>
              </a:solidFill>
            </a:endParaRPr>
          </a:p>
          <a:p>
            <a:pPr indent="0" lvl="0" marL="0" rtl="0" algn="ctr">
              <a:spcBef>
                <a:spcPts val="0"/>
              </a:spcBef>
              <a:spcAft>
                <a:spcPts val="0"/>
              </a:spcAft>
              <a:buNone/>
            </a:pPr>
            <a:r>
              <a:rPr lang="en" sz="2000">
                <a:solidFill>
                  <a:schemeClr val="dk1"/>
                </a:solidFill>
              </a:rPr>
              <a:t>Hunahpu and Xbalanque</a:t>
            </a:r>
            <a:endParaRPr sz="3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3"/>
          <p:cNvPicPr preferRelativeResize="0"/>
          <p:nvPr/>
        </p:nvPicPr>
        <p:blipFill rotWithShape="1">
          <a:blip r:embed="rId3">
            <a:alphaModFix/>
          </a:blip>
          <a:srcRect b="0" l="11988" r="11988" t="0"/>
          <a:stretch/>
        </p:blipFill>
        <p:spPr>
          <a:xfrm>
            <a:off x="4572000" y="1440074"/>
            <a:ext cx="1960476" cy="3438413"/>
          </a:xfrm>
          <a:prstGeom prst="rect">
            <a:avLst/>
          </a:prstGeom>
          <a:noFill/>
          <a:ln>
            <a:noFill/>
          </a:ln>
        </p:spPr>
      </p:pic>
      <p:sp>
        <p:nvSpPr>
          <p:cNvPr id="165" name="Google Shape;165;p23"/>
          <p:cNvSpPr txBox="1"/>
          <p:nvPr/>
        </p:nvSpPr>
        <p:spPr>
          <a:xfrm rot="-802710">
            <a:off x="549267" y="1869866"/>
            <a:ext cx="1876112" cy="1662401"/>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980000"/>
                </a:solidFill>
              </a:rPr>
              <a:t>Bringer of light betrayed by brother</a:t>
            </a:r>
            <a:endParaRPr sz="2400">
              <a:solidFill>
                <a:srgbClr val="980000"/>
              </a:solidFill>
            </a:endParaRPr>
          </a:p>
        </p:txBody>
      </p:sp>
      <p:sp>
        <p:nvSpPr>
          <p:cNvPr id="166" name="Google Shape;166;p23"/>
          <p:cNvSpPr txBox="1"/>
          <p:nvPr/>
        </p:nvSpPr>
        <p:spPr>
          <a:xfrm rot="848927">
            <a:off x="6683705" y="2098803"/>
            <a:ext cx="2000486" cy="1662294"/>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7F6000"/>
                </a:solidFill>
              </a:rPr>
              <a:t>Dog</a:t>
            </a:r>
            <a:endParaRPr sz="2400">
              <a:solidFill>
                <a:srgbClr val="7F6000"/>
              </a:solidFill>
            </a:endParaRPr>
          </a:p>
          <a:p>
            <a:pPr indent="0" lvl="0" marL="0" rtl="0" algn="ctr">
              <a:spcBef>
                <a:spcPts val="0"/>
              </a:spcBef>
              <a:spcAft>
                <a:spcPts val="0"/>
              </a:spcAft>
              <a:buNone/>
            </a:pPr>
            <a:r>
              <a:rPr lang="en" sz="2400">
                <a:solidFill>
                  <a:srgbClr val="7F6000"/>
                </a:solidFill>
              </a:rPr>
              <a:t>Outshined by brother retaliates</a:t>
            </a:r>
            <a:endParaRPr sz="2400">
              <a:solidFill>
                <a:srgbClr val="7F6000"/>
              </a:solidFill>
            </a:endParaRPr>
          </a:p>
        </p:txBody>
      </p:sp>
      <p:sp>
        <p:nvSpPr>
          <p:cNvPr id="167" name="Google Shape;167;p23"/>
          <p:cNvSpPr txBox="1"/>
          <p:nvPr/>
        </p:nvSpPr>
        <p:spPr>
          <a:xfrm>
            <a:off x="0" y="0"/>
            <a:ext cx="91440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800">
                <a:solidFill>
                  <a:schemeClr val="dk1"/>
                </a:solidFill>
              </a:rPr>
              <a:t>Twins of twins</a:t>
            </a:r>
            <a:endParaRPr b="1" sz="4800">
              <a:solidFill>
                <a:schemeClr val="dk1"/>
              </a:solidFill>
            </a:endParaRPr>
          </a:p>
          <a:p>
            <a:pPr indent="0" lvl="0" marL="0" rtl="0" algn="ctr">
              <a:spcBef>
                <a:spcPts val="0"/>
              </a:spcBef>
              <a:spcAft>
                <a:spcPts val="0"/>
              </a:spcAft>
              <a:buNone/>
            </a:pPr>
            <a:r>
              <a:rPr lang="en" sz="2000">
                <a:solidFill>
                  <a:schemeClr val="dk1"/>
                </a:solidFill>
              </a:rPr>
              <a:t>Osiris</a:t>
            </a:r>
            <a:r>
              <a:rPr lang="en" sz="2000">
                <a:solidFill>
                  <a:schemeClr val="dk1"/>
                </a:solidFill>
              </a:rPr>
              <a:t> and Set</a:t>
            </a:r>
            <a:endParaRPr sz="3200"/>
          </a:p>
        </p:txBody>
      </p:sp>
      <p:pic>
        <p:nvPicPr>
          <p:cNvPr id="168" name="Google Shape;168;p23"/>
          <p:cNvPicPr preferRelativeResize="0"/>
          <p:nvPr/>
        </p:nvPicPr>
        <p:blipFill>
          <a:blip r:embed="rId4">
            <a:alphaModFix/>
          </a:blip>
          <a:stretch>
            <a:fillRect/>
          </a:stretch>
        </p:blipFill>
        <p:spPr>
          <a:xfrm>
            <a:off x="2970025" y="1231500"/>
            <a:ext cx="1711411" cy="3716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4"/>
          <p:cNvSpPr txBox="1"/>
          <p:nvPr/>
        </p:nvSpPr>
        <p:spPr>
          <a:xfrm rot="-802710">
            <a:off x="506517" y="1874881"/>
            <a:ext cx="1876112" cy="1292971"/>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980000"/>
                </a:solidFill>
              </a:rPr>
              <a:t>Morning Star</a:t>
            </a:r>
            <a:endParaRPr sz="2400">
              <a:solidFill>
                <a:srgbClr val="980000"/>
              </a:solidFill>
            </a:endParaRPr>
          </a:p>
          <a:p>
            <a:pPr indent="0" lvl="0" marL="0" rtl="0" algn="ctr">
              <a:spcBef>
                <a:spcPts val="0"/>
              </a:spcBef>
              <a:spcAft>
                <a:spcPts val="0"/>
              </a:spcAft>
              <a:buNone/>
            </a:pPr>
            <a:r>
              <a:rPr lang="en" sz="2400">
                <a:solidFill>
                  <a:srgbClr val="980000"/>
                </a:solidFill>
              </a:rPr>
              <a:t>Luciferus</a:t>
            </a:r>
            <a:endParaRPr sz="2400">
              <a:solidFill>
                <a:srgbClr val="980000"/>
              </a:solidFill>
            </a:endParaRPr>
          </a:p>
        </p:txBody>
      </p:sp>
      <p:sp>
        <p:nvSpPr>
          <p:cNvPr id="174" name="Google Shape;174;p24"/>
          <p:cNvSpPr txBox="1"/>
          <p:nvPr/>
        </p:nvSpPr>
        <p:spPr>
          <a:xfrm rot="848927">
            <a:off x="6774005" y="2110010"/>
            <a:ext cx="2000486" cy="92348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7F6000"/>
                </a:solidFill>
              </a:rPr>
              <a:t>Evening Star</a:t>
            </a:r>
            <a:endParaRPr sz="2400">
              <a:solidFill>
                <a:srgbClr val="7F6000"/>
              </a:solidFill>
            </a:endParaRPr>
          </a:p>
          <a:p>
            <a:pPr indent="0" lvl="0" marL="0" rtl="0" algn="ctr">
              <a:spcBef>
                <a:spcPts val="0"/>
              </a:spcBef>
              <a:spcAft>
                <a:spcPts val="0"/>
              </a:spcAft>
              <a:buNone/>
            </a:pPr>
            <a:r>
              <a:rPr lang="en" sz="2400">
                <a:solidFill>
                  <a:srgbClr val="7F6000"/>
                </a:solidFill>
              </a:rPr>
              <a:t>Noctiferus</a:t>
            </a:r>
            <a:endParaRPr sz="2400">
              <a:solidFill>
                <a:srgbClr val="7F6000"/>
              </a:solidFill>
            </a:endParaRPr>
          </a:p>
        </p:txBody>
      </p:sp>
      <p:sp>
        <p:nvSpPr>
          <p:cNvPr id="175" name="Google Shape;175;p24"/>
          <p:cNvSpPr txBox="1"/>
          <p:nvPr/>
        </p:nvSpPr>
        <p:spPr>
          <a:xfrm>
            <a:off x="0" y="0"/>
            <a:ext cx="91440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800">
                <a:solidFill>
                  <a:schemeClr val="dk1"/>
                </a:solidFill>
              </a:rPr>
              <a:t>Twins of twins twins</a:t>
            </a:r>
            <a:endParaRPr b="1" sz="4800">
              <a:solidFill>
                <a:schemeClr val="dk1"/>
              </a:solidFill>
            </a:endParaRPr>
          </a:p>
          <a:p>
            <a:pPr indent="0" lvl="0" marL="0" rtl="0" algn="ctr">
              <a:spcBef>
                <a:spcPts val="0"/>
              </a:spcBef>
              <a:spcAft>
                <a:spcPts val="0"/>
              </a:spcAft>
              <a:buNone/>
            </a:pPr>
            <a:r>
              <a:rPr lang="en" sz="2000">
                <a:solidFill>
                  <a:schemeClr val="dk1"/>
                </a:solidFill>
              </a:rPr>
              <a:t>Quetzalcoatl and Xolotl</a:t>
            </a:r>
            <a:endParaRPr sz="3200"/>
          </a:p>
        </p:txBody>
      </p:sp>
      <p:pic>
        <p:nvPicPr>
          <p:cNvPr id="176" name="Google Shape;176;p24"/>
          <p:cNvPicPr preferRelativeResize="0"/>
          <p:nvPr/>
        </p:nvPicPr>
        <p:blipFill>
          <a:blip r:embed="rId3">
            <a:alphaModFix/>
          </a:blip>
          <a:stretch>
            <a:fillRect/>
          </a:stretch>
        </p:blipFill>
        <p:spPr>
          <a:xfrm>
            <a:off x="4664027" y="2204301"/>
            <a:ext cx="1966197" cy="2098915"/>
          </a:xfrm>
          <a:prstGeom prst="rect">
            <a:avLst/>
          </a:prstGeom>
          <a:noFill/>
          <a:ln>
            <a:noFill/>
          </a:ln>
        </p:spPr>
      </p:pic>
      <p:pic>
        <p:nvPicPr>
          <p:cNvPr id="177" name="Google Shape;177;p24"/>
          <p:cNvPicPr preferRelativeResize="0"/>
          <p:nvPr/>
        </p:nvPicPr>
        <p:blipFill>
          <a:blip r:embed="rId4">
            <a:alphaModFix/>
          </a:blip>
          <a:stretch>
            <a:fillRect/>
          </a:stretch>
        </p:blipFill>
        <p:spPr>
          <a:xfrm>
            <a:off x="2633073" y="1462456"/>
            <a:ext cx="2081974" cy="299283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pic>
        <p:nvPicPr>
          <p:cNvPr id="182" name="Google Shape;182;p25"/>
          <p:cNvPicPr preferRelativeResize="0"/>
          <p:nvPr/>
        </p:nvPicPr>
        <p:blipFill>
          <a:blip r:embed="rId3">
            <a:alphaModFix/>
          </a:blip>
          <a:stretch>
            <a:fillRect/>
          </a:stretch>
        </p:blipFill>
        <p:spPr>
          <a:xfrm>
            <a:off x="4752550" y="459250"/>
            <a:ext cx="4210900" cy="4225000"/>
          </a:xfrm>
          <a:prstGeom prst="rect">
            <a:avLst/>
          </a:prstGeom>
          <a:noFill/>
          <a:ln>
            <a:noFill/>
          </a:ln>
        </p:spPr>
      </p:pic>
      <p:sp>
        <p:nvSpPr>
          <p:cNvPr id="183" name="Google Shape;183;p25"/>
          <p:cNvSpPr txBox="1"/>
          <p:nvPr/>
        </p:nvSpPr>
        <p:spPr>
          <a:xfrm>
            <a:off x="285750" y="0"/>
            <a:ext cx="35820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600">
                <a:solidFill>
                  <a:schemeClr val="dk1"/>
                </a:solidFill>
              </a:rPr>
              <a:t>T</a:t>
            </a:r>
            <a:r>
              <a:rPr b="1" lang="en" sz="3600">
                <a:solidFill>
                  <a:schemeClr val="dk1"/>
                </a:solidFill>
              </a:rPr>
              <a:t>onalpohualli</a:t>
            </a:r>
            <a:endParaRPr b="1" sz="36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 sz="1200">
                <a:solidFill>
                  <a:schemeClr val="dk1"/>
                </a:solidFill>
              </a:rPr>
              <a:t>The “</a:t>
            </a:r>
            <a:r>
              <a:rPr lang="en" sz="1200">
                <a:solidFill>
                  <a:schemeClr val="dk1"/>
                </a:solidFill>
              </a:rPr>
              <a:t>counting of the days” This went back to great antiquity in Mesoamerica, perhaps to the Olmec civilization of the 1st millennium BCE. It formed a 260-day cycle. The calendar was broken down into trecenas of 20 days with each day having its own name and symbol.</a:t>
            </a:r>
            <a:endParaRPr sz="1200">
              <a:solidFill>
                <a:schemeClr val="dk1"/>
              </a:solidFill>
            </a:endParaRPr>
          </a:p>
          <a:p>
            <a:pPr indent="0" lvl="0" marL="0" rtl="0" algn="l">
              <a:spcBef>
                <a:spcPts val="0"/>
              </a:spcBef>
              <a:spcAft>
                <a:spcPts val="0"/>
              </a:spcAft>
              <a:buNone/>
            </a:pPr>
            <a:r>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The number 260 has multiple significances: Human gestation period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The period between the appearance of Venus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The length of the Mesoamerican agricultural cycle.</a:t>
            </a:r>
            <a:endParaRPr>
              <a:solidFill>
                <a:schemeClr val="dk1"/>
              </a:solidFill>
            </a:endParaRPr>
          </a:p>
          <a:p>
            <a:pPr indent="0" lvl="0" marL="0" rtl="0" algn="l">
              <a:spcBef>
                <a:spcPts val="0"/>
              </a:spcBef>
              <a:spcAft>
                <a:spcPts val="0"/>
              </a:spcAft>
              <a:buNone/>
            </a:pPr>
            <a:r>
              <a:t/>
            </a:r>
            <a:endParaRPr sz="1500">
              <a:solidFill>
                <a:schemeClr val="dk1"/>
              </a:solidFill>
            </a:endParaRPr>
          </a:p>
        </p:txBody>
      </p:sp>
      <p:pic>
        <p:nvPicPr>
          <p:cNvPr id="184" name="Google Shape;184;p25"/>
          <p:cNvPicPr preferRelativeResize="0"/>
          <p:nvPr/>
        </p:nvPicPr>
        <p:blipFill>
          <a:blip r:embed="rId4">
            <a:alphaModFix/>
          </a:blip>
          <a:stretch>
            <a:fillRect/>
          </a:stretch>
        </p:blipFill>
        <p:spPr>
          <a:xfrm>
            <a:off x="4017588" y="10"/>
            <a:ext cx="5126412"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 name="Shape 188"/>
        <p:cNvGrpSpPr/>
        <p:nvPr/>
      </p:nvGrpSpPr>
      <p:grpSpPr>
        <a:xfrm>
          <a:off x="0" y="0"/>
          <a:ext cx="0" cy="0"/>
          <a:chOff x="0" y="0"/>
          <a:chExt cx="0" cy="0"/>
        </a:xfrm>
      </p:grpSpPr>
      <p:pic>
        <p:nvPicPr>
          <p:cNvPr id="189" name="Google Shape;189;p26"/>
          <p:cNvPicPr preferRelativeResize="0"/>
          <p:nvPr/>
        </p:nvPicPr>
        <p:blipFill rotWithShape="1">
          <a:blip r:embed="rId3">
            <a:alphaModFix/>
          </a:blip>
          <a:srcRect b="0" l="0" r="80415" t="78992"/>
          <a:stretch/>
        </p:blipFill>
        <p:spPr>
          <a:xfrm>
            <a:off x="1" y="0"/>
            <a:ext cx="9144000" cy="5143500"/>
          </a:xfrm>
          <a:prstGeom prst="rect">
            <a:avLst/>
          </a:prstGeom>
          <a:noFill/>
          <a:ln>
            <a:noFill/>
          </a:ln>
        </p:spPr>
      </p:pic>
      <p:pic>
        <p:nvPicPr>
          <p:cNvPr id="190" name="Google Shape;190;p26"/>
          <p:cNvPicPr preferRelativeResize="0"/>
          <p:nvPr/>
        </p:nvPicPr>
        <p:blipFill>
          <a:blip r:embed="rId3">
            <a:alphaModFix/>
          </a:blip>
          <a:stretch>
            <a:fillRect/>
          </a:stretch>
        </p:blipFill>
        <p:spPr>
          <a:xfrm>
            <a:off x="756325" y="2125300"/>
            <a:ext cx="3591151" cy="2730925"/>
          </a:xfrm>
          <a:prstGeom prst="rect">
            <a:avLst/>
          </a:prstGeom>
          <a:noFill/>
          <a:ln>
            <a:noFill/>
          </a:ln>
        </p:spPr>
      </p:pic>
      <p:sp>
        <p:nvSpPr>
          <p:cNvPr id="191" name="Google Shape;191;p26"/>
          <p:cNvSpPr txBox="1"/>
          <p:nvPr/>
        </p:nvSpPr>
        <p:spPr>
          <a:xfrm>
            <a:off x="408225" y="316375"/>
            <a:ext cx="4328100" cy="1770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dk1"/>
                </a:solidFill>
              </a:rPr>
              <a:t>Nahui Ollin</a:t>
            </a:r>
            <a:endParaRPr b="1" sz="3600">
              <a:solidFill>
                <a:schemeClr val="dk1"/>
              </a:solidFill>
            </a:endParaRPr>
          </a:p>
          <a:p>
            <a:pPr indent="0" lvl="0" marL="0" rtl="0" algn="l">
              <a:spcBef>
                <a:spcPts val="0"/>
              </a:spcBef>
              <a:spcAft>
                <a:spcPts val="0"/>
              </a:spcAft>
              <a:buNone/>
            </a:pPr>
            <a:r>
              <a:rPr lang="en" sz="1900">
                <a:solidFill>
                  <a:schemeClr val="dk1"/>
                </a:solidFill>
              </a:rPr>
              <a:t>Four movement</a:t>
            </a:r>
            <a:endParaRPr sz="19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Ollin, meaning 'movement', is the day of the Aztec calendar associated with Xolotl. Xolotl is the god of shifting shapes, twins and Venus, the Evening Star.</a:t>
            </a:r>
            <a:endParaRPr sz="1200">
              <a:solidFill>
                <a:schemeClr val="dk1"/>
              </a:solidFill>
            </a:endParaRPr>
          </a:p>
        </p:txBody>
      </p:sp>
      <p:pic>
        <p:nvPicPr>
          <p:cNvPr id="192" name="Google Shape;192;p26"/>
          <p:cNvPicPr preferRelativeResize="0"/>
          <p:nvPr/>
        </p:nvPicPr>
        <p:blipFill>
          <a:blip r:embed="rId4">
            <a:alphaModFix/>
          </a:blip>
          <a:stretch>
            <a:fillRect/>
          </a:stretch>
        </p:blipFill>
        <p:spPr>
          <a:xfrm>
            <a:off x="5146263" y="0"/>
            <a:ext cx="4037634"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6" name="Shape 196"/>
        <p:cNvGrpSpPr/>
        <p:nvPr/>
      </p:nvGrpSpPr>
      <p:grpSpPr>
        <a:xfrm>
          <a:off x="0" y="0"/>
          <a:ext cx="0" cy="0"/>
          <a:chOff x="0" y="0"/>
          <a:chExt cx="0" cy="0"/>
        </a:xfrm>
      </p:grpSpPr>
      <p:pic>
        <p:nvPicPr>
          <p:cNvPr id="197" name="Google Shape;197;p27"/>
          <p:cNvPicPr preferRelativeResize="0"/>
          <p:nvPr/>
        </p:nvPicPr>
        <p:blipFill>
          <a:blip r:embed="rId3">
            <a:alphaModFix/>
          </a:blip>
          <a:stretch>
            <a:fillRect/>
          </a:stretch>
        </p:blipFill>
        <p:spPr>
          <a:xfrm>
            <a:off x="1802811" y="0"/>
            <a:ext cx="7341177" cy="5143500"/>
          </a:xfrm>
          <a:prstGeom prst="rect">
            <a:avLst/>
          </a:prstGeom>
          <a:noFill/>
          <a:ln>
            <a:noFill/>
          </a:ln>
        </p:spPr>
      </p:pic>
      <p:sp>
        <p:nvSpPr>
          <p:cNvPr id="198" name="Google Shape;198;p27"/>
          <p:cNvSpPr txBox="1"/>
          <p:nvPr/>
        </p:nvSpPr>
        <p:spPr>
          <a:xfrm>
            <a:off x="132650" y="112275"/>
            <a:ext cx="3072600" cy="152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chemeClr val="lt1"/>
                </a:solidFill>
              </a:rPr>
              <a:t>Human </a:t>
            </a:r>
            <a:r>
              <a:rPr b="1" lang="en" sz="2900">
                <a:solidFill>
                  <a:schemeClr val="lt1"/>
                </a:solidFill>
              </a:rPr>
              <a:t>Butcher Block or Stone  </a:t>
            </a:r>
            <a:endParaRPr b="1" sz="2900">
              <a:solidFill>
                <a:schemeClr val="lt1"/>
              </a:solidFill>
            </a:endParaRPr>
          </a:p>
          <a:p>
            <a:pPr indent="0" lvl="0" marL="0" rtl="0" algn="l">
              <a:spcBef>
                <a:spcPts val="0"/>
              </a:spcBef>
              <a:spcAft>
                <a:spcPts val="0"/>
              </a:spcAft>
              <a:buNone/>
            </a:pPr>
            <a:r>
              <a:rPr b="1" lang="en" sz="2900">
                <a:solidFill>
                  <a:schemeClr val="lt1"/>
                </a:solidFill>
              </a:rPr>
              <a:t>Day Planner?</a:t>
            </a:r>
            <a:endParaRPr sz="1100">
              <a:solidFill>
                <a:schemeClr val="lt1"/>
              </a:solidFill>
            </a:endParaRPr>
          </a:p>
        </p:txBody>
      </p:sp>
      <p:sp>
        <p:nvSpPr>
          <p:cNvPr id="199" name="Google Shape;199;p27"/>
          <p:cNvSpPr txBox="1"/>
          <p:nvPr/>
        </p:nvSpPr>
        <p:spPr>
          <a:xfrm>
            <a:off x="132650" y="1635975"/>
            <a:ext cx="17349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solidFill>
                <a:schemeClr val="lt1"/>
              </a:solidFill>
            </a:endParaRPr>
          </a:p>
          <a:p>
            <a:pPr indent="0" lvl="0" marL="0" rtl="0" algn="l">
              <a:spcBef>
                <a:spcPts val="0"/>
              </a:spcBef>
              <a:spcAft>
                <a:spcPts val="0"/>
              </a:spcAft>
              <a:buNone/>
            </a:pPr>
            <a:r>
              <a:rPr lang="en" sz="1100">
                <a:solidFill>
                  <a:schemeClr val="lt1"/>
                </a:solidFill>
              </a:rPr>
              <a:t>Modern archaeologists, such as those at the National Anthropology Museum in Mexico City, believe it is more likely to have been used primarily as a ceremonial basin or ritual altar for </a:t>
            </a:r>
            <a:br>
              <a:rPr lang="en" sz="1100">
                <a:solidFill>
                  <a:schemeClr val="lt1"/>
                </a:solidFill>
              </a:rPr>
            </a:br>
            <a:r>
              <a:rPr lang="en" sz="1100">
                <a:solidFill>
                  <a:schemeClr val="lt1"/>
                </a:solidFill>
              </a:rPr>
              <a:t>gladiatorial sacrifices, than as an astrological or astronomical reference.</a:t>
            </a:r>
            <a:endParaRPr sz="11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9999"/>
        </a:solidFill>
      </p:bgPr>
    </p:bg>
    <p:spTree>
      <p:nvGrpSpPr>
        <p:cNvPr id="203" name="Shape 203"/>
        <p:cNvGrpSpPr/>
        <p:nvPr/>
      </p:nvGrpSpPr>
      <p:grpSpPr>
        <a:xfrm>
          <a:off x="0" y="0"/>
          <a:ext cx="0" cy="0"/>
          <a:chOff x="0" y="0"/>
          <a:chExt cx="0" cy="0"/>
        </a:xfrm>
      </p:grpSpPr>
      <p:sp>
        <p:nvSpPr>
          <p:cNvPr id="204" name="Google Shape;204;p28"/>
          <p:cNvSpPr txBox="1"/>
          <p:nvPr/>
        </p:nvSpPr>
        <p:spPr>
          <a:xfrm>
            <a:off x="297000" y="324000"/>
            <a:ext cx="28350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t>The </a:t>
            </a:r>
            <a:r>
              <a:rPr b="1" lang="en" sz="3500"/>
              <a:t>Stone of Axayacatl</a:t>
            </a:r>
            <a:endParaRPr b="1" sz="3500"/>
          </a:p>
          <a:p>
            <a:pPr indent="0" lvl="0" marL="0" rtl="0" algn="l">
              <a:spcBef>
                <a:spcPts val="0"/>
              </a:spcBef>
              <a:spcAft>
                <a:spcPts val="0"/>
              </a:spcAft>
              <a:buNone/>
            </a:pPr>
            <a:r>
              <a:t/>
            </a:r>
            <a:endParaRPr/>
          </a:p>
          <a:p>
            <a:pPr indent="0" lvl="0" marL="0" rtl="0" algn="l">
              <a:spcBef>
                <a:spcPts val="0"/>
              </a:spcBef>
              <a:spcAft>
                <a:spcPts val="0"/>
              </a:spcAft>
              <a:buNone/>
            </a:pPr>
            <a:r>
              <a:rPr lang="en" sz="1300"/>
              <a:t>The Aztec Calendar (Sun Stone) was originally named Cuauhxicalli, or Eagle Bowl, in Aztec. It was commissioned by the Aztec ruler, Axayacatl who reigned from 1469-1481 when it was common practice for each new ruler to commission not only a new Sun Stone, but also a renovation of the Templo Mayor.</a:t>
            </a:r>
            <a:endParaRPr sz="13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p:txBody>
      </p:sp>
      <p:pic>
        <p:nvPicPr>
          <p:cNvPr id="205" name="Google Shape;205;p28"/>
          <p:cNvPicPr preferRelativeResize="0"/>
          <p:nvPr/>
        </p:nvPicPr>
        <p:blipFill rotWithShape="1">
          <a:blip r:embed="rId3">
            <a:alphaModFix/>
          </a:blip>
          <a:srcRect b="0" l="12034" r="12041" t="0"/>
          <a:stretch/>
        </p:blipFill>
        <p:spPr>
          <a:xfrm>
            <a:off x="3286100" y="0"/>
            <a:ext cx="5857901"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 name="Shape 209"/>
        <p:cNvGrpSpPr/>
        <p:nvPr/>
      </p:nvGrpSpPr>
      <p:grpSpPr>
        <a:xfrm>
          <a:off x="0" y="0"/>
          <a:ext cx="0" cy="0"/>
          <a:chOff x="0" y="0"/>
          <a:chExt cx="0" cy="0"/>
        </a:xfrm>
      </p:grpSpPr>
      <p:pic>
        <p:nvPicPr>
          <p:cNvPr id="210" name="Google Shape;210;p29"/>
          <p:cNvPicPr preferRelativeResize="0"/>
          <p:nvPr/>
        </p:nvPicPr>
        <p:blipFill rotWithShape="1">
          <a:blip r:embed="rId3">
            <a:alphaModFix/>
          </a:blip>
          <a:srcRect b="0" l="7883" r="10755" t="0"/>
          <a:stretch/>
        </p:blipFill>
        <p:spPr>
          <a:xfrm>
            <a:off x="5629400" y="1557000"/>
            <a:ext cx="3456201" cy="3497800"/>
          </a:xfrm>
          <a:prstGeom prst="rect">
            <a:avLst/>
          </a:prstGeom>
          <a:noFill/>
          <a:ln>
            <a:noFill/>
          </a:ln>
        </p:spPr>
      </p:pic>
      <p:pic>
        <p:nvPicPr>
          <p:cNvPr id="211" name="Google Shape;211;p29"/>
          <p:cNvPicPr preferRelativeResize="0"/>
          <p:nvPr/>
        </p:nvPicPr>
        <p:blipFill rotWithShape="1">
          <a:blip r:embed="rId4">
            <a:alphaModFix/>
          </a:blip>
          <a:srcRect b="16018" l="40112" r="25738" t="31026"/>
          <a:stretch/>
        </p:blipFill>
        <p:spPr>
          <a:xfrm>
            <a:off x="135000" y="459000"/>
            <a:ext cx="4601876" cy="4460099"/>
          </a:xfrm>
          <a:prstGeom prst="rect">
            <a:avLst/>
          </a:prstGeom>
          <a:noFill/>
          <a:ln>
            <a:noFill/>
          </a:ln>
        </p:spPr>
      </p:pic>
      <p:pic>
        <p:nvPicPr>
          <p:cNvPr id="212" name="Google Shape;212;p29"/>
          <p:cNvPicPr preferRelativeResize="0"/>
          <p:nvPr/>
        </p:nvPicPr>
        <p:blipFill rotWithShape="1">
          <a:blip r:embed="rId5">
            <a:alphaModFix/>
          </a:blip>
          <a:srcRect b="6193" l="6202" r="6193" t="6202"/>
          <a:stretch/>
        </p:blipFill>
        <p:spPr>
          <a:xfrm>
            <a:off x="4662000" y="576000"/>
            <a:ext cx="1467274" cy="1467274"/>
          </a:xfrm>
          <a:prstGeom prst="rect">
            <a:avLst/>
          </a:prstGeom>
          <a:noFill/>
          <a:ln>
            <a:noFill/>
          </a:ln>
        </p:spPr>
      </p:pic>
      <p:cxnSp>
        <p:nvCxnSpPr>
          <p:cNvPr id="213" name="Google Shape;213;p29"/>
          <p:cNvCxnSpPr/>
          <p:nvPr/>
        </p:nvCxnSpPr>
        <p:spPr>
          <a:xfrm flipH="1" rot="10800000">
            <a:off x="4167000" y="1899000"/>
            <a:ext cx="549000" cy="612000"/>
          </a:xfrm>
          <a:prstGeom prst="straightConnector1">
            <a:avLst/>
          </a:prstGeom>
          <a:noFill/>
          <a:ln cap="flat" cmpd="sng" w="38100">
            <a:solidFill>
              <a:srgbClr val="FF0000"/>
            </a:solidFill>
            <a:prstDash val="solid"/>
            <a:round/>
            <a:headEnd len="med" w="med" type="none"/>
            <a:tailEnd len="med" w="med" type="triangle"/>
          </a:ln>
        </p:spPr>
      </p:cxnSp>
      <p:cxnSp>
        <p:nvCxnSpPr>
          <p:cNvPr id="214" name="Google Shape;214;p29"/>
          <p:cNvCxnSpPr/>
          <p:nvPr/>
        </p:nvCxnSpPr>
        <p:spPr>
          <a:xfrm>
            <a:off x="5859000" y="1854000"/>
            <a:ext cx="531000" cy="423000"/>
          </a:xfrm>
          <a:prstGeom prst="straightConnector1">
            <a:avLst/>
          </a:prstGeom>
          <a:noFill/>
          <a:ln cap="flat" cmpd="sng" w="38100">
            <a:solidFill>
              <a:srgbClr val="FF0000"/>
            </a:solidFill>
            <a:prstDash val="solid"/>
            <a:round/>
            <a:headEnd len="med" w="med" type="none"/>
            <a:tailEnd len="med" w="med" type="triangle"/>
          </a:ln>
        </p:spPr>
      </p:cxnSp>
      <p:sp>
        <p:nvSpPr>
          <p:cNvPr id="215" name="Google Shape;215;p29"/>
          <p:cNvSpPr txBox="1"/>
          <p:nvPr/>
        </p:nvSpPr>
        <p:spPr>
          <a:xfrm>
            <a:off x="4464000" y="3861000"/>
            <a:ext cx="1242000" cy="1046700"/>
          </a:xfrm>
          <a:prstGeom prst="rect">
            <a:avLst/>
          </a:prstGeom>
          <a:solidFill>
            <a:srgbClr val="FF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rPr>
              <a:t>5th Sun is the only Sun that “moved”</a:t>
            </a:r>
            <a:endParaRPr b="1">
              <a:solidFill>
                <a:schemeClr val="lt1"/>
              </a:solidFill>
            </a:endParaRPr>
          </a:p>
        </p:txBody>
      </p:sp>
      <p:cxnSp>
        <p:nvCxnSpPr>
          <p:cNvPr id="216" name="Google Shape;216;p29"/>
          <p:cNvCxnSpPr/>
          <p:nvPr/>
        </p:nvCxnSpPr>
        <p:spPr>
          <a:xfrm rot="10800000">
            <a:off x="3771000" y="3375000"/>
            <a:ext cx="711000" cy="5040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6D6F"/>
        </a:solidFill>
      </p:bgPr>
    </p:bg>
    <p:spTree>
      <p:nvGrpSpPr>
        <p:cNvPr id="220" name="Shape 220"/>
        <p:cNvGrpSpPr/>
        <p:nvPr/>
      </p:nvGrpSpPr>
      <p:grpSpPr>
        <a:xfrm>
          <a:off x="0" y="0"/>
          <a:ext cx="0" cy="0"/>
          <a:chOff x="0" y="0"/>
          <a:chExt cx="0" cy="0"/>
        </a:xfrm>
      </p:grpSpPr>
      <p:pic>
        <p:nvPicPr>
          <p:cNvPr id="221" name="Google Shape;221;p30"/>
          <p:cNvPicPr preferRelativeResize="0"/>
          <p:nvPr/>
        </p:nvPicPr>
        <p:blipFill rotWithShape="1">
          <a:blip r:embed="rId3">
            <a:alphaModFix/>
          </a:blip>
          <a:srcRect b="0" l="3824" r="50257" t="0"/>
          <a:stretch/>
        </p:blipFill>
        <p:spPr>
          <a:xfrm>
            <a:off x="0" y="0"/>
            <a:ext cx="3551475" cy="5143499"/>
          </a:xfrm>
          <a:prstGeom prst="rect">
            <a:avLst/>
          </a:prstGeom>
          <a:noFill/>
          <a:ln>
            <a:noFill/>
          </a:ln>
        </p:spPr>
      </p:pic>
      <p:pic>
        <p:nvPicPr>
          <p:cNvPr id="222" name="Google Shape;222;p30"/>
          <p:cNvPicPr preferRelativeResize="0"/>
          <p:nvPr/>
        </p:nvPicPr>
        <p:blipFill rotWithShape="1">
          <a:blip r:embed="rId4">
            <a:alphaModFix/>
          </a:blip>
          <a:srcRect b="3891" l="8474" r="3890" t="3900"/>
          <a:stretch/>
        </p:blipFill>
        <p:spPr>
          <a:xfrm>
            <a:off x="3082025" y="0"/>
            <a:ext cx="6061975" cy="5143500"/>
          </a:xfrm>
          <a:prstGeom prst="rect">
            <a:avLst/>
          </a:prstGeom>
          <a:noFill/>
          <a:ln>
            <a:noFill/>
          </a:ln>
        </p:spPr>
      </p:pic>
      <p:sp>
        <p:nvSpPr>
          <p:cNvPr id="223" name="Google Shape;223;p30"/>
          <p:cNvSpPr txBox="1"/>
          <p:nvPr/>
        </p:nvSpPr>
        <p:spPr>
          <a:xfrm>
            <a:off x="3381608" y="-9"/>
            <a:ext cx="57624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Catedral Piedra del sol, 1950s</a:t>
            </a:r>
            <a:endParaRPr/>
          </a:p>
        </p:txBody>
      </p:sp>
      <p:sp>
        <p:nvSpPr>
          <p:cNvPr id="224" name="Google Shape;224;p30"/>
          <p:cNvSpPr txBox="1"/>
          <p:nvPr/>
        </p:nvSpPr>
        <p:spPr>
          <a:xfrm>
            <a:off x="0" y="4857739"/>
            <a:ext cx="30819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t>Venustiano Carranza  1917</a:t>
            </a:r>
            <a:endParaRPr sz="1100"/>
          </a:p>
        </p:txBody>
      </p:sp>
      <p:cxnSp>
        <p:nvCxnSpPr>
          <p:cNvPr id="225" name="Google Shape;225;p30"/>
          <p:cNvCxnSpPr/>
          <p:nvPr/>
        </p:nvCxnSpPr>
        <p:spPr>
          <a:xfrm>
            <a:off x="2632975" y="2653400"/>
            <a:ext cx="1714800" cy="1112400"/>
          </a:xfrm>
          <a:prstGeom prst="straightConnector1">
            <a:avLst/>
          </a:prstGeom>
          <a:noFill/>
          <a:ln cap="flat" cmpd="sng" w="38100">
            <a:solidFill>
              <a:srgbClr val="FF0000"/>
            </a:solidFill>
            <a:prstDash val="solid"/>
            <a:round/>
            <a:headEnd len="med" w="med" type="triangl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6D6F"/>
        </a:solidFill>
      </p:bgPr>
    </p:bg>
    <p:spTree>
      <p:nvGrpSpPr>
        <p:cNvPr id="229" name="Shape 229"/>
        <p:cNvGrpSpPr/>
        <p:nvPr/>
      </p:nvGrpSpPr>
      <p:grpSpPr>
        <a:xfrm>
          <a:off x="0" y="0"/>
          <a:ext cx="0" cy="0"/>
          <a:chOff x="0" y="0"/>
          <a:chExt cx="0" cy="0"/>
        </a:xfrm>
      </p:grpSpPr>
      <p:sp>
        <p:nvSpPr>
          <p:cNvPr id="230" name="Google Shape;230;p31"/>
          <p:cNvSpPr txBox="1"/>
          <p:nvPr/>
        </p:nvSpPr>
        <p:spPr>
          <a:xfrm>
            <a:off x="367400" y="244500"/>
            <a:ext cx="4403700" cy="441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3600">
                <a:solidFill>
                  <a:schemeClr val="dk1"/>
                </a:solidFill>
              </a:rPr>
              <a:t>Coronation stone of Motecuhzoma II</a:t>
            </a:r>
            <a:endParaRPr b="1" sz="3600">
              <a:solidFill>
                <a:schemeClr val="dk1"/>
              </a:solidFill>
            </a:endParaRPr>
          </a:p>
          <a:p>
            <a:pPr indent="0" lvl="0" marL="0" rtl="0" algn="l">
              <a:spcBef>
                <a:spcPts val="0"/>
              </a:spcBef>
              <a:spcAft>
                <a:spcPts val="0"/>
              </a:spcAft>
              <a:buClr>
                <a:schemeClr val="dk1"/>
              </a:buClr>
              <a:buSzPts val="1100"/>
              <a:buFont typeface="Arial"/>
              <a:buNone/>
            </a:pPr>
            <a:r>
              <a:t/>
            </a:r>
            <a:endParaRPr b="1" sz="3600">
              <a:solidFill>
                <a:schemeClr val="dk1"/>
              </a:solidFill>
            </a:endParaRPr>
          </a:p>
          <a:p>
            <a:pPr indent="0" lvl="0" marL="0" rtl="0" algn="l">
              <a:spcBef>
                <a:spcPts val="0"/>
              </a:spcBef>
              <a:spcAft>
                <a:spcPts val="0"/>
              </a:spcAft>
              <a:buClr>
                <a:schemeClr val="dk1"/>
              </a:buClr>
              <a:buSzPts val="1100"/>
              <a:buFont typeface="Arial"/>
              <a:buNone/>
            </a:pPr>
            <a:r>
              <a:rPr b="1" lang="en" sz="5200">
                <a:solidFill>
                  <a:srgbClr val="E69138"/>
                </a:solidFill>
              </a:rPr>
              <a:t>July 15 1503</a:t>
            </a:r>
            <a:endParaRPr b="1" sz="5200">
              <a:solidFill>
                <a:srgbClr val="E69138"/>
              </a:solidFill>
            </a:endParaRPr>
          </a:p>
          <a:p>
            <a:pPr indent="0" lvl="0" marL="0" rtl="0" algn="l">
              <a:spcBef>
                <a:spcPts val="0"/>
              </a:spcBef>
              <a:spcAft>
                <a:spcPts val="0"/>
              </a:spcAft>
              <a:buNone/>
            </a:pPr>
            <a:r>
              <a:t/>
            </a:r>
            <a:endParaRPr sz="2500"/>
          </a:p>
          <a:p>
            <a:pPr indent="0" lvl="0" marL="0" rtl="0" algn="l">
              <a:spcBef>
                <a:spcPts val="0"/>
              </a:spcBef>
              <a:spcAft>
                <a:spcPts val="0"/>
              </a:spcAft>
              <a:buNone/>
            </a:pPr>
            <a:r>
              <a:rPr lang="en" sz="1500"/>
              <a:t>Counter clockwise from bottom right the date is </a:t>
            </a:r>
            <a:endParaRPr sz="1500"/>
          </a:p>
          <a:p>
            <a:pPr indent="-323850" lvl="0" marL="457200" rtl="0" algn="l">
              <a:spcBef>
                <a:spcPts val="0"/>
              </a:spcBef>
              <a:spcAft>
                <a:spcPts val="0"/>
              </a:spcAft>
              <a:buSzPts val="1500"/>
              <a:buChar char="●"/>
            </a:pPr>
            <a:r>
              <a:rPr lang="en" sz="1500"/>
              <a:t>4 Jaguar, </a:t>
            </a:r>
            <a:endParaRPr sz="1500"/>
          </a:p>
          <a:p>
            <a:pPr indent="-323850" lvl="0" marL="457200" rtl="0" algn="l">
              <a:spcBef>
                <a:spcPts val="0"/>
              </a:spcBef>
              <a:spcAft>
                <a:spcPts val="0"/>
              </a:spcAft>
              <a:buSzPts val="1500"/>
              <a:buChar char="●"/>
            </a:pPr>
            <a:r>
              <a:rPr lang="en" sz="1500"/>
              <a:t>4 Wind, </a:t>
            </a:r>
            <a:endParaRPr sz="1500"/>
          </a:p>
          <a:p>
            <a:pPr indent="-323850" lvl="0" marL="457200" rtl="0" algn="l">
              <a:spcBef>
                <a:spcPts val="0"/>
              </a:spcBef>
              <a:spcAft>
                <a:spcPts val="0"/>
              </a:spcAft>
              <a:buSzPts val="1500"/>
              <a:buChar char="●"/>
            </a:pPr>
            <a:r>
              <a:rPr lang="en" sz="1500"/>
              <a:t>4 Rain, </a:t>
            </a:r>
            <a:endParaRPr sz="1500"/>
          </a:p>
          <a:p>
            <a:pPr indent="-323850" lvl="0" marL="457200" rtl="0" algn="l">
              <a:spcBef>
                <a:spcPts val="0"/>
              </a:spcBef>
              <a:spcAft>
                <a:spcPts val="0"/>
              </a:spcAft>
              <a:buSzPts val="1500"/>
              <a:buChar char="●"/>
            </a:pPr>
            <a:r>
              <a:rPr lang="en" sz="1500"/>
              <a:t>4 Water, </a:t>
            </a:r>
            <a:endParaRPr sz="1500"/>
          </a:p>
          <a:p>
            <a:pPr indent="-323850" lvl="0" marL="457200" rtl="0" algn="l">
              <a:spcBef>
                <a:spcPts val="0"/>
              </a:spcBef>
              <a:spcAft>
                <a:spcPts val="0"/>
              </a:spcAft>
              <a:buSzPts val="1500"/>
              <a:buChar char="●"/>
            </a:pPr>
            <a:r>
              <a:rPr lang="en" sz="1500"/>
              <a:t>4 Movement</a:t>
            </a:r>
            <a:endParaRPr sz="1500"/>
          </a:p>
        </p:txBody>
      </p:sp>
      <p:pic>
        <p:nvPicPr>
          <p:cNvPr id="231" name="Google Shape;231;p31"/>
          <p:cNvPicPr preferRelativeResize="0"/>
          <p:nvPr/>
        </p:nvPicPr>
        <p:blipFill>
          <a:blip r:embed="rId3">
            <a:alphaModFix/>
          </a:blip>
          <a:stretch>
            <a:fillRect/>
          </a:stretch>
        </p:blipFill>
        <p:spPr>
          <a:xfrm>
            <a:off x="5081059" y="0"/>
            <a:ext cx="4062932"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 name="Shape 59"/>
        <p:cNvGrpSpPr/>
        <p:nvPr/>
      </p:nvGrpSpPr>
      <p:grpSpPr>
        <a:xfrm>
          <a:off x="0" y="0"/>
          <a:ext cx="0" cy="0"/>
          <a:chOff x="0" y="0"/>
          <a:chExt cx="0" cy="0"/>
        </a:xfrm>
      </p:grpSpPr>
      <p:sp>
        <p:nvSpPr>
          <p:cNvPr id="60" name="Google Shape;60;p14"/>
          <p:cNvSpPr txBox="1"/>
          <p:nvPr/>
        </p:nvSpPr>
        <p:spPr>
          <a:xfrm>
            <a:off x="3063000" y="0"/>
            <a:ext cx="30480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dk1"/>
                </a:solidFill>
                <a:latin typeface="Special Elite"/>
                <a:ea typeface="Special Elite"/>
                <a:cs typeface="Special Elite"/>
                <a:sym typeface="Special Elite"/>
              </a:rPr>
              <a:t>Hebrew</a:t>
            </a:r>
            <a:r>
              <a:rPr lang="en" sz="1700">
                <a:solidFill>
                  <a:schemeClr val="dk1"/>
                </a:solidFill>
                <a:latin typeface="Special Elite"/>
                <a:ea typeface="Special Elite"/>
                <a:cs typeface="Special Elite"/>
                <a:sym typeface="Special Elite"/>
              </a:rPr>
              <a:t> Calendar says creation began </a:t>
            </a:r>
            <a:endParaRPr sz="1700">
              <a:solidFill>
                <a:schemeClr val="dk1"/>
              </a:solidFill>
              <a:latin typeface="Special Elite"/>
              <a:ea typeface="Special Elite"/>
              <a:cs typeface="Special Elite"/>
              <a:sym typeface="Special Elite"/>
            </a:endParaRPr>
          </a:p>
          <a:p>
            <a:pPr indent="0" lvl="0" marL="0" rtl="0" algn="ctr">
              <a:spcBef>
                <a:spcPts val="0"/>
              </a:spcBef>
              <a:spcAft>
                <a:spcPts val="0"/>
              </a:spcAft>
              <a:buNone/>
            </a:pPr>
            <a:r>
              <a:rPr lang="en" sz="1700">
                <a:solidFill>
                  <a:schemeClr val="dk1"/>
                </a:solidFill>
                <a:latin typeface="Special Elite"/>
                <a:ea typeface="Special Elite"/>
                <a:cs typeface="Special Elite"/>
                <a:sym typeface="Special Elite"/>
              </a:rPr>
              <a:t>on Oct 7 3761 BC</a:t>
            </a:r>
            <a:endParaRPr sz="1700">
              <a:solidFill>
                <a:schemeClr val="dk1"/>
              </a:solidFill>
              <a:latin typeface="Special Elite"/>
              <a:ea typeface="Special Elite"/>
              <a:cs typeface="Special Elite"/>
              <a:sym typeface="Special Elite"/>
            </a:endParaRPr>
          </a:p>
        </p:txBody>
      </p:sp>
      <p:pic>
        <p:nvPicPr>
          <p:cNvPr id="61" name="Google Shape;61;p14"/>
          <p:cNvPicPr preferRelativeResize="0"/>
          <p:nvPr/>
        </p:nvPicPr>
        <p:blipFill>
          <a:blip r:embed="rId3">
            <a:alphaModFix/>
          </a:blip>
          <a:stretch>
            <a:fillRect/>
          </a:stretch>
        </p:blipFill>
        <p:spPr>
          <a:xfrm>
            <a:off x="3309000" y="1706458"/>
            <a:ext cx="2730000" cy="2678811"/>
          </a:xfrm>
          <a:prstGeom prst="rect">
            <a:avLst/>
          </a:prstGeom>
          <a:noFill/>
          <a:ln>
            <a:noFill/>
          </a:ln>
        </p:spPr>
      </p:pic>
      <p:sp>
        <p:nvSpPr>
          <p:cNvPr id="62" name="Google Shape;62;p14"/>
          <p:cNvSpPr txBox="1"/>
          <p:nvPr/>
        </p:nvSpPr>
        <p:spPr>
          <a:xfrm>
            <a:off x="0" y="0"/>
            <a:ext cx="30480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dk1"/>
                </a:solidFill>
                <a:latin typeface="Special Elite"/>
                <a:ea typeface="Special Elite"/>
                <a:cs typeface="Special Elite"/>
                <a:sym typeface="Special Elite"/>
              </a:rPr>
              <a:t>Byzantine Calendar says creation began </a:t>
            </a:r>
            <a:br>
              <a:rPr lang="en" sz="1700">
                <a:solidFill>
                  <a:schemeClr val="dk1"/>
                </a:solidFill>
                <a:latin typeface="Special Elite"/>
                <a:ea typeface="Special Elite"/>
                <a:cs typeface="Special Elite"/>
                <a:sym typeface="Special Elite"/>
              </a:rPr>
            </a:br>
            <a:r>
              <a:rPr lang="en" sz="1700">
                <a:solidFill>
                  <a:schemeClr val="dk1"/>
                </a:solidFill>
                <a:latin typeface="Special Elite"/>
                <a:ea typeface="Special Elite"/>
                <a:cs typeface="Special Elite"/>
                <a:sym typeface="Special Elite"/>
              </a:rPr>
              <a:t>on Sep 1 5509</a:t>
            </a:r>
            <a:endParaRPr sz="1700">
              <a:solidFill>
                <a:schemeClr val="dk1"/>
              </a:solidFill>
              <a:latin typeface="Special Elite"/>
              <a:ea typeface="Special Elite"/>
              <a:cs typeface="Special Elite"/>
              <a:sym typeface="Special Elite"/>
            </a:endParaRPr>
          </a:p>
        </p:txBody>
      </p:sp>
      <p:pic>
        <p:nvPicPr>
          <p:cNvPr id="63" name="Google Shape;63;p14"/>
          <p:cNvPicPr preferRelativeResize="0"/>
          <p:nvPr/>
        </p:nvPicPr>
        <p:blipFill>
          <a:blip r:embed="rId4">
            <a:alphaModFix/>
          </a:blip>
          <a:stretch>
            <a:fillRect/>
          </a:stretch>
        </p:blipFill>
        <p:spPr>
          <a:xfrm>
            <a:off x="239725" y="1512000"/>
            <a:ext cx="2568551" cy="3067726"/>
          </a:xfrm>
          <a:prstGeom prst="rect">
            <a:avLst/>
          </a:prstGeom>
          <a:noFill/>
          <a:ln>
            <a:noFill/>
          </a:ln>
        </p:spPr>
      </p:pic>
      <p:sp>
        <p:nvSpPr>
          <p:cNvPr id="64" name="Google Shape;64;p14"/>
          <p:cNvSpPr txBox="1"/>
          <p:nvPr/>
        </p:nvSpPr>
        <p:spPr>
          <a:xfrm>
            <a:off x="6096000" y="0"/>
            <a:ext cx="30480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dk1"/>
                </a:solidFill>
                <a:latin typeface="Special Elite"/>
                <a:ea typeface="Special Elite"/>
                <a:cs typeface="Special Elite"/>
                <a:sym typeface="Special Elite"/>
              </a:rPr>
              <a:t>Mayan Calendar says creation began </a:t>
            </a:r>
            <a:endParaRPr sz="1700">
              <a:solidFill>
                <a:schemeClr val="dk1"/>
              </a:solidFill>
              <a:latin typeface="Special Elite"/>
              <a:ea typeface="Special Elite"/>
              <a:cs typeface="Special Elite"/>
              <a:sym typeface="Special Elite"/>
            </a:endParaRPr>
          </a:p>
          <a:p>
            <a:pPr indent="0" lvl="0" marL="0" rtl="0" algn="ctr">
              <a:spcBef>
                <a:spcPts val="0"/>
              </a:spcBef>
              <a:spcAft>
                <a:spcPts val="0"/>
              </a:spcAft>
              <a:buNone/>
            </a:pPr>
            <a:r>
              <a:rPr lang="en" sz="1700">
                <a:solidFill>
                  <a:schemeClr val="dk1"/>
                </a:solidFill>
                <a:latin typeface="Special Elite"/>
                <a:ea typeface="Special Elite"/>
                <a:cs typeface="Special Elite"/>
                <a:sym typeface="Special Elite"/>
              </a:rPr>
              <a:t>on Aug 11 3114 BC</a:t>
            </a:r>
            <a:endParaRPr sz="1700">
              <a:solidFill>
                <a:schemeClr val="dk1"/>
              </a:solidFill>
              <a:latin typeface="Special Elite"/>
              <a:ea typeface="Special Elite"/>
              <a:cs typeface="Special Elite"/>
              <a:sym typeface="Special Elite"/>
            </a:endParaRPr>
          </a:p>
        </p:txBody>
      </p:sp>
      <p:cxnSp>
        <p:nvCxnSpPr>
          <p:cNvPr id="65" name="Google Shape;65;p14"/>
          <p:cNvCxnSpPr/>
          <p:nvPr/>
        </p:nvCxnSpPr>
        <p:spPr>
          <a:xfrm rot="10800000">
            <a:off x="3078000" y="9000"/>
            <a:ext cx="0" cy="5148000"/>
          </a:xfrm>
          <a:prstGeom prst="straightConnector1">
            <a:avLst/>
          </a:prstGeom>
          <a:noFill/>
          <a:ln cap="flat" cmpd="sng" w="38100">
            <a:solidFill>
              <a:schemeClr val="dk2"/>
            </a:solidFill>
            <a:prstDash val="solid"/>
            <a:round/>
            <a:headEnd len="med" w="med" type="none"/>
            <a:tailEnd len="med" w="med" type="none"/>
          </a:ln>
        </p:spPr>
      </p:cxnSp>
      <p:cxnSp>
        <p:nvCxnSpPr>
          <p:cNvPr id="66" name="Google Shape;66;p14"/>
          <p:cNvCxnSpPr/>
          <p:nvPr/>
        </p:nvCxnSpPr>
        <p:spPr>
          <a:xfrm rot="10800000">
            <a:off x="6096000" y="-2250"/>
            <a:ext cx="0" cy="5148000"/>
          </a:xfrm>
          <a:prstGeom prst="straightConnector1">
            <a:avLst/>
          </a:prstGeom>
          <a:noFill/>
          <a:ln cap="flat" cmpd="sng" w="38100">
            <a:solidFill>
              <a:schemeClr val="dk2"/>
            </a:solidFill>
            <a:prstDash val="solid"/>
            <a:round/>
            <a:headEnd len="med" w="med" type="none"/>
            <a:tailEnd len="med" w="med" type="none"/>
          </a:ln>
        </p:spPr>
      </p:cxnSp>
      <p:pic>
        <p:nvPicPr>
          <p:cNvPr id="67" name="Google Shape;67;p14"/>
          <p:cNvPicPr preferRelativeResize="0"/>
          <p:nvPr/>
        </p:nvPicPr>
        <p:blipFill>
          <a:blip r:embed="rId5">
            <a:alphaModFix/>
          </a:blip>
          <a:stretch>
            <a:fillRect/>
          </a:stretch>
        </p:blipFill>
        <p:spPr>
          <a:xfrm>
            <a:off x="6191400" y="1684263"/>
            <a:ext cx="2800200" cy="272319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5" name="Shape 235"/>
        <p:cNvGrpSpPr/>
        <p:nvPr/>
      </p:nvGrpSpPr>
      <p:grpSpPr>
        <a:xfrm>
          <a:off x="0" y="0"/>
          <a:ext cx="0" cy="0"/>
          <a:chOff x="0" y="0"/>
          <a:chExt cx="0" cy="0"/>
        </a:xfrm>
      </p:grpSpPr>
      <p:pic>
        <p:nvPicPr>
          <p:cNvPr id="236" name="Google Shape;236;p32"/>
          <p:cNvPicPr preferRelativeResize="0"/>
          <p:nvPr/>
        </p:nvPicPr>
        <p:blipFill rotWithShape="1">
          <a:blip r:embed="rId3">
            <a:alphaModFix/>
          </a:blip>
          <a:srcRect b="37645" l="26953" r="0" t="2513"/>
          <a:stretch/>
        </p:blipFill>
        <p:spPr>
          <a:xfrm>
            <a:off x="0" y="0"/>
            <a:ext cx="9144001" cy="5143501"/>
          </a:xfrm>
          <a:prstGeom prst="rect">
            <a:avLst/>
          </a:prstGeom>
          <a:noFill/>
          <a:ln>
            <a:noFill/>
          </a:ln>
        </p:spPr>
      </p:pic>
      <p:sp>
        <p:nvSpPr>
          <p:cNvPr id="237" name="Google Shape;237;p32"/>
          <p:cNvSpPr txBox="1"/>
          <p:nvPr/>
        </p:nvSpPr>
        <p:spPr>
          <a:xfrm rot="-338677">
            <a:off x="1726584" y="1555018"/>
            <a:ext cx="3214788" cy="2247402"/>
          </a:xfrm>
          <a:prstGeom prst="rect">
            <a:avLst/>
          </a:prstGeom>
          <a:solidFill>
            <a:schemeClr val="dk1"/>
          </a:solidFill>
          <a:ln>
            <a:noFill/>
          </a:ln>
          <a:effectLst>
            <a:outerShdw blurRad="57150" rotWithShape="0" algn="bl" dir="5400000" dist="19050">
              <a:srgbClr val="000000">
                <a:alpha val="50000"/>
              </a:srgbClr>
            </a:outerShdw>
          </a:effectLst>
        </p:spPr>
        <p:txBody>
          <a:bodyPr anchorCtr="0" anchor="t" bIns="182875" lIns="182875" spcFirstLastPara="1" rIns="182875" wrap="square" tIns="182875">
            <a:spAutoFit/>
          </a:bodyPr>
          <a:lstStyle/>
          <a:p>
            <a:pPr indent="0" lvl="0" marL="0" rtl="0" algn="l">
              <a:spcBef>
                <a:spcPts val="0"/>
              </a:spcBef>
              <a:spcAft>
                <a:spcPts val="0"/>
              </a:spcAft>
              <a:buNone/>
            </a:pPr>
            <a:r>
              <a:rPr b="1" lang="en" sz="2400">
                <a:solidFill>
                  <a:schemeClr val="lt1"/>
                </a:solidFill>
              </a:rPr>
              <a:t>The Year 13 Reed</a:t>
            </a:r>
            <a:endParaRPr b="1" sz="2400">
              <a:solidFill>
                <a:schemeClr val="lt1"/>
              </a:solidFill>
            </a:endParaRPr>
          </a:p>
          <a:p>
            <a:pPr indent="0" lvl="0" marL="0" rtl="0" algn="l">
              <a:spcBef>
                <a:spcPts val="0"/>
              </a:spcBef>
              <a:spcAft>
                <a:spcPts val="0"/>
              </a:spcAft>
              <a:buNone/>
            </a:pPr>
            <a:r>
              <a:rPr lang="en">
                <a:solidFill>
                  <a:schemeClr val="lt1"/>
                </a:solidFill>
              </a:rPr>
              <a:t>At Teotihuacan, in the year 13 Reed, the gods gathered in the pre-dawn darkness. Two gods sacrificed themselves by throwing themselves on a sacrificial fire. They then rose into the sky as the Sun and the Moon. </a:t>
            </a:r>
            <a:endParaRPr>
              <a:solidFill>
                <a:schemeClr val="lt1"/>
              </a:solidFill>
            </a:endParaRPr>
          </a:p>
        </p:txBody>
      </p:sp>
      <p:sp>
        <p:nvSpPr>
          <p:cNvPr id="238" name="Google Shape;238;p32"/>
          <p:cNvSpPr txBox="1"/>
          <p:nvPr/>
        </p:nvSpPr>
        <p:spPr>
          <a:xfrm>
            <a:off x="5459200" y="3157800"/>
            <a:ext cx="3316800" cy="198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In the upper part of this zone, a square carved between the tails of the serpents represents the date Matlactli Omey-Ácatl ("13-reed"). This is said to correspond to 1479, the year in which the Fifth Sun emerged in Teotihuacan during the reign of Axayácatl, and at the same time, indicating the year in which this monolithic sun stone was carved.</a:t>
            </a:r>
            <a:endParaRPr sz="1100"/>
          </a:p>
        </p:txBody>
      </p:sp>
      <p:cxnSp>
        <p:nvCxnSpPr>
          <p:cNvPr id="239" name="Google Shape;239;p32"/>
          <p:cNvCxnSpPr/>
          <p:nvPr/>
        </p:nvCxnSpPr>
        <p:spPr>
          <a:xfrm>
            <a:off x="1449150" y="428625"/>
            <a:ext cx="4194300" cy="918600"/>
          </a:xfrm>
          <a:prstGeom prst="curvedConnector3">
            <a:avLst>
              <a:gd fmla="val 50000" name="adj1"/>
            </a:avLst>
          </a:prstGeom>
          <a:noFill/>
          <a:ln cap="flat" cmpd="sng" w="38100">
            <a:solidFill>
              <a:srgbClr val="FF0000"/>
            </a:solidFill>
            <a:prstDash val="solid"/>
            <a:round/>
            <a:headEnd len="med" w="med" type="triangl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pic>
        <p:nvPicPr>
          <p:cNvPr id="244" name="Google Shape;244;p33"/>
          <p:cNvPicPr preferRelativeResize="0"/>
          <p:nvPr/>
        </p:nvPicPr>
        <p:blipFill rotWithShape="1">
          <a:blip r:embed="rId3">
            <a:alphaModFix/>
          </a:blip>
          <a:srcRect b="0" l="4460" r="26909" t="5294"/>
          <a:stretch/>
        </p:blipFill>
        <p:spPr>
          <a:xfrm>
            <a:off x="3808541" y="0"/>
            <a:ext cx="5335460" cy="5143500"/>
          </a:xfrm>
          <a:prstGeom prst="rect">
            <a:avLst/>
          </a:prstGeom>
          <a:noFill/>
          <a:ln>
            <a:noFill/>
          </a:ln>
        </p:spPr>
      </p:pic>
      <p:pic>
        <p:nvPicPr>
          <p:cNvPr id="245" name="Google Shape;245;p33"/>
          <p:cNvPicPr preferRelativeResize="0"/>
          <p:nvPr/>
        </p:nvPicPr>
        <p:blipFill rotWithShape="1">
          <a:blip r:embed="rId4">
            <a:alphaModFix/>
          </a:blip>
          <a:srcRect b="40611" l="46558" r="39268" t="41110"/>
          <a:stretch/>
        </p:blipFill>
        <p:spPr>
          <a:xfrm>
            <a:off x="-2250" y="0"/>
            <a:ext cx="5318077" cy="5143500"/>
          </a:xfrm>
          <a:prstGeom prst="rect">
            <a:avLst/>
          </a:prstGeom>
          <a:noFill/>
          <a:ln>
            <a:noFill/>
          </a:ln>
        </p:spPr>
      </p:pic>
      <p:pic>
        <p:nvPicPr>
          <p:cNvPr id="246" name="Google Shape;246;p33"/>
          <p:cNvPicPr preferRelativeResize="0"/>
          <p:nvPr/>
        </p:nvPicPr>
        <p:blipFill rotWithShape="1">
          <a:blip r:embed="rId5">
            <a:alphaModFix/>
          </a:blip>
          <a:srcRect b="31994" l="67386" r="14520" t="30784"/>
          <a:stretch/>
        </p:blipFill>
        <p:spPr>
          <a:xfrm>
            <a:off x="4572000" y="0"/>
            <a:ext cx="4572001" cy="5143499"/>
          </a:xfrm>
          <a:prstGeom prst="rect">
            <a:avLst/>
          </a:prstGeom>
          <a:noFill/>
          <a:ln>
            <a:noFill/>
          </a:ln>
        </p:spPr>
      </p:pic>
      <p:sp>
        <p:nvSpPr>
          <p:cNvPr id="247" name="Google Shape;247;p33"/>
          <p:cNvSpPr txBox="1"/>
          <p:nvPr/>
        </p:nvSpPr>
        <p:spPr>
          <a:xfrm>
            <a:off x="3439200" y="0"/>
            <a:ext cx="2265600" cy="1428900"/>
          </a:xfrm>
          <a:prstGeom prst="rect">
            <a:avLst/>
          </a:prstGeom>
          <a:solidFill>
            <a:srgbClr val="4A86E8"/>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900">
                <a:solidFill>
                  <a:schemeClr val="lt1"/>
                </a:solidFill>
              </a:rPr>
              <a:t>Tonatiuh</a:t>
            </a:r>
            <a:endParaRPr b="1" sz="2900">
              <a:solidFill>
                <a:schemeClr val="lt1"/>
              </a:solidFill>
            </a:endParaRPr>
          </a:p>
          <a:p>
            <a:pPr indent="0" lvl="0" marL="0" rtl="0" algn="ctr">
              <a:spcBef>
                <a:spcPts val="0"/>
              </a:spcBef>
              <a:spcAft>
                <a:spcPts val="0"/>
              </a:spcAft>
              <a:buNone/>
            </a:pPr>
            <a:r>
              <a:rPr b="1" lang="en" sz="2200">
                <a:solidFill>
                  <a:schemeClr val="lt1"/>
                </a:solidFill>
              </a:rPr>
              <a:t>“He who goes forth shining”</a:t>
            </a:r>
            <a:endParaRPr b="1" sz="22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1" name="Shape 251"/>
        <p:cNvGrpSpPr/>
        <p:nvPr/>
      </p:nvGrpSpPr>
      <p:grpSpPr>
        <a:xfrm>
          <a:off x="0" y="0"/>
          <a:ext cx="0" cy="0"/>
          <a:chOff x="0" y="0"/>
          <a:chExt cx="0" cy="0"/>
        </a:xfrm>
      </p:grpSpPr>
      <p:pic>
        <p:nvPicPr>
          <p:cNvPr id="252" name="Google Shape;252;p34"/>
          <p:cNvPicPr preferRelativeResize="0"/>
          <p:nvPr/>
        </p:nvPicPr>
        <p:blipFill rotWithShape="1">
          <a:blip r:embed="rId3">
            <a:alphaModFix/>
          </a:blip>
          <a:srcRect b="31994" l="70961" r="18094" t="30784"/>
          <a:stretch/>
        </p:blipFill>
        <p:spPr>
          <a:xfrm>
            <a:off x="6236175" y="13"/>
            <a:ext cx="2765599" cy="5143474"/>
          </a:xfrm>
          <a:prstGeom prst="rect">
            <a:avLst/>
          </a:prstGeom>
          <a:noFill/>
          <a:ln>
            <a:noFill/>
          </a:ln>
        </p:spPr>
      </p:pic>
      <p:pic>
        <p:nvPicPr>
          <p:cNvPr id="253" name="Google Shape;253;p34"/>
          <p:cNvPicPr preferRelativeResize="0"/>
          <p:nvPr/>
        </p:nvPicPr>
        <p:blipFill rotWithShape="1">
          <a:blip r:embed="rId4">
            <a:alphaModFix/>
          </a:blip>
          <a:srcRect b="46170" l="30906" r="37702" t="19060"/>
          <a:stretch/>
        </p:blipFill>
        <p:spPr>
          <a:xfrm>
            <a:off x="187225" y="1814375"/>
            <a:ext cx="4484803" cy="3104874"/>
          </a:xfrm>
          <a:prstGeom prst="rect">
            <a:avLst/>
          </a:prstGeom>
          <a:noFill/>
          <a:ln>
            <a:noFill/>
          </a:ln>
        </p:spPr>
      </p:pic>
      <p:pic>
        <p:nvPicPr>
          <p:cNvPr id="254" name="Google Shape;254;p34"/>
          <p:cNvPicPr preferRelativeResize="0"/>
          <p:nvPr/>
        </p:nvPicPr>
        <p:blipFill rotWithShape="1">
          <a:blip r:embed="rId5">
            <a:alphaModFix/>
          </a:blip>
          <a:srcRect b="17460" l="18582" r="41274" t="5313"/>
          <a:stretch/>
        </p:blipFill>
        <p:spPr>
          <a:xfrm>
            <a:off x="5316750" y="0"/>
            <a:ext cx="3827250" cy="5143500"/>
          </a:xfrm>
          <a:prstGeom prst="rect">
            <a:avLst/>
          </a:prstGeom>
          <a:noFill/>
          <a:ln>
            <a:noFill/>
          </a:ln>
        </p:spPr>
      </p:pic>
      <p:sp>
        <p:nvSpPr>
          <p:cNvPr id="255" name="Google Shape;255;p34"/>
          <p:cNvSpPr txBox="1"/>
          <p:nvPr/>
        </p:nvSpPr>
        <p:spPr>
          <a:xfrm>
            <a:off x="0" y="0"/>
            <a:ext cx="47187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600">
                <a:solidFill>
                  <a:schemeClr val="dk1"/>
                </a:solidFill>
              </a:rPr>
              <a:t>Pedernal</a:t>
            </a:r>
            <a:r>
              <a:rPr lang="en" sz="4600">
                <a:solidFill>
                  <a:schemeClr val="dk1"/>
                </a:solidFill>
              </a:rPr>
              <a:t> </a:t>
            </a:r>
            <a:endParaRPr sz="4600">
              <a:solidFill>
                <a:schemeClr val="dk1"/>
              </a:solidFill>
            </a:endParaRPr>
          </a:p>
          <a:p>
            <a:pPr indent="0" lvl="0" marL="0" rtl="0" algn="l">
              <a:spcBef>
                <a:spcPts val="0"/>
              </a:spcBef>
              <a:spcAft>
                <a:spcPts val="0"/>
              </a:spcAft>
              <a:buNone/>
            </a:pPr>
            <a:r>
              <a:rPr lang="en" sz="2900">
                <a:solidFill>
                  <a:schemeClr val="dk1"/>
                </a:solidFill>
              </a:rPr>
              <a:t>flintstone knife of justice, the Fifth Sun</a:t>
            </a:r>
            <a:endParaRPr sz="2900">
              <a:solidFill>
                <a:schemeClr val="dk1"/>
              </a:solidFill>
            </a:endParaRPr>
          </a:p>
        </p:txBody>
      </p:sp>
      <p:cxnSp>
        <p:nvCxnSpPr>
          <p:cNvPr id="256" name="Google Shape;256;p34"/>
          <p:cNvCxnSpPr/>
          <p:nvPr/>
        </p:nvCxnSpPr>
        <p:spPr>
          <a:xfrm>
            <a:off x="4554000" y="3042000"/>
            <a:ext cx="2546100" cy="915300"/>
          </a:xfrm>
          <a:prstGeom prst="curvedConnector3">
            <a:avLst>
              <a:gd fmla="val 50000" name="adj1"/>
            </a:avLst>
          </a:prstGeom>
          <a:noFill/>
          <a:ln cap="flat" cmpd="sng" w="76200">
            <a:solidFill>
              <a:srgbClr val="BA0000"/>
            </a:solidFill>
            <a:prstDash val="solid"/>
            <a:round/>
            <a:headEnd len="med" w="med" type="triangl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0" name="Shape 260"/>
        <p:cNvGrpSpPr/>
        <p:nvPr/>
      </p:nvGrpSpPr>
      <p:grpSpPr>
        <a:xfrm>
          <a:off x="0" y="0"/>
          <a:ext cx="0" cy="0"/>
          <a:chOff x="0" y="0"/>
          <a:chExt cx="0" cy="0"/>
        </a:xfrm>
      </p:grpSpPr>
      <p:pic>
        <p:nvPicPr>
          <p:cNvPr id="261" name="Google Shape;261;p35"/>
          <p:cNvPicPr preferRelativeResize="0"/>
          <p:nvPr/>
        </p:nvPicPr>
        <p:blipFill rotWithShape="1">
          <a:blip r:embed="rId3">
            <a:alphaModFix/>
          </a:blip>
          <a:srcRect b="0" l="96712" r="-9" t="0"/>
          <a:stretch/>
        </p:blipFill>
        <p:spPr>
          <a:xfrm flipH="1">
            <a:off x="4895625" y="25"/>
            <a:ext cx="487325" cy="5143475"/>
          </a:xfrm>
          <a:prstGeom prst="rect">
            <a:avLst/>
          </a:prstGeom>
          <a:noFill/>
          <a:ln>
            <a:noFill/>
          </a:ln>
        </p:spPr>
      </p:pic>
      <p:pic>
        <p:nvPicPr>
          <p:cNvPr id="262" name="Google Shape;262;p35"/>
          <p:cNvPicPr preferRelativeResize="0"/>
          <p:nvPr/>
        </p:nvPicPr>
        <p:blipFill rotWithShape="1">
          <a:blip r:embed="rId3">
            <a:alphaModFix/>
          </a:blip>
          <a:srcRect b="0" l="4288" r="-9" t="0"/>
          <a:stretch/>
        </p:blipFill>
        <p:spPr>
          <a:xfrm>
            <a:off x="0" y="25"/>
            <a:ext cx="5152325" cy="5143475"/>
          </a:xfrm>
          <a:prstGeom prst="rect">
            <a:avLst/>
          </a:prstGeom>
          <a:noFill/>
          <a:ln>
            <a:noFill/>
          </a:ln>
        </p:spPr>
      </p:pic>
      <p:pic>
        <p:nvPicPr>
          <p:cNvPr id="263" name="Google Shape;263;p35"/>
          <p:cNvPicPr preferRelativeResize="0"/>
          <p:nvPr/>
        </p:nvPicPr>
        <p:blipFill rotWithShape="1">
          <a:blip r:embed="rId4">
            <a:alphaModFix/>
          </a:blip>
          <a:srcRect b="31994" l="68599" r="15735" t="30784"/>
          <a:stretch/>
        </p:blipFill>
        <p:spPr>
          <a:xfrm>
            <a:off x="5382950" y="23700"/>
            <a:ext cx="3958600" cy="5143474"/>
          </a:xfrm>
          <a:prstGeom prst="rect">
            <a:avLst/>
          </a:prstGeom>
          <a:noFill/>
          <a:ln>
            <a:noFill/>
          </a:ln>
        </p:spPr>
      </p:pic>
      <p:cxnSp>
        <p:nvCxnSpPr>
          <p:cNvPr id="264" name="Google Shape;264;p35"/>
          <p:cNvCxnSpPr/>
          <p:nvPr/>
        </p:nvCxnSpPr>
        <p:spPr>
          <a:xfrm>
            <a:off x="4391000" y="3966075"/>
            <a:ext cx="2709000" cy="646200"/>
          </a:xfrm>
          <a:prstGeom prst="curvedConnector3">
            <a:avLst>
              <a:gd fmla="val 50000" name="adj1"/>
            </a:avLst>
          </a:prstGeom>
          <a:noFill/>
          <a:ln cap="flat" cmpd="sng" w="76200">
            <a:solidFill>
              <a:srgbClr val="FF9900"/>
            </a:solidFill>
            <a:prstDash val="solid"/>
            <a:round/>
            <a:headEnd len="med" w="med" type="triangle"/>
            <a:tailEnd len="med" w="med" type="triangle"/>
          </a:ln>
          <a:effectLst>
            <a:outerShdw blurRad="57150" rotWithShape="0" algn="bl" dir="5400000" dist="19050">
              <a:srgbClr val="000000">
                <a:alpha val="50000"/>
              </a:srgbClr>
            </a:outerShdw>
          </a:effectLst>
        </p:spPr>
      </p:cxnSp>
      <p:sp>
        <p:nvSpPr>
          <p:cNvPr id="265" name="Google Shape;265;p35"/>
          <p:cNvSpPr txBox="1"/>
          <p:nvPr/>
        </p:nvSpPr>
        <p:spPr>
          <a:xfrm>
            <a:off x="3222425" y="0"/>
            <a:ext cx="1929900" cy="1293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i="1" lang="en" sz="2400">
                <a:solidFill>
                  <a:schemeClr val="dk1"/>
                </a:solidFill>
              </a:rPr>
              <a:t>Pedernal </a:t>
            </a:r>
            <a:endParaRPr i="1" sz="2400">
              <a:solidFill>
                <a:schemeClr val="dk1"/>
              </a:solidFill>
            </a:endParaRPr>
          </a:p>
          <a:p>
            <a:pPr indent="0" lvl="0" marL="0" rtl="0" algn="r">
              <a:spcBef>
                <a:spcPts val="0"/>
              </a:spcBef>
              <a:spcAft>
                <a:spcPts val="0"/>
              </a:spcAft>
              <a:buNone/>
            </a:pPr>
            <a:r>
              <a:rPr i="1" lang="en" sz="2400">
                <a:solidFill>
                  <a:schemeClr val="dk1"/>
                </a:solidFill>
              </a:rPr>
              <a:t>means </a:t>
            </a:r>
            <a:r>
              <a:rPr i="1" lang="en" sz="2400">
                <a:solidFill>
                  <a:schemeClr val="dk1"/>
                </a:solidFill>
              </a:rPr>
              <a:t>flint-hearted</a:t>
            </a:r>
            <a:endParaRPr i="1" sz="24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9" name="Shape 269"/>
        <p:cNvGrpSpPr/>
        <p:nvPr/>
      </p:nvGrpSpPr>
      <p:grpSpPr>
        <a:xfrm>
          <a:off x="0" y="0"/>
          <a:ext cx="0" cy="0"/>
          <a:chOff x="0" y="0"/>
          <a:chExt cx="0" cy="0"/>
        </a:xfrm>
      </p:grpSpPr>
      <p:pic>
        <p:nvPicPr>
          <p:cNvPr id="270" name="Google Shape;270;p36"/>
          <p:cNvPicPr preferRelativeResize="0"/>
          <p:nvPr/>
        </p:nvPicPr>
        <p:blipFill rotWithShape="1">
          <a:blip r:embed="rId3">
            <a:alphaModFix/>
          </a:blip>
          <a:srcRect b="0" l="40229" r="7787" t="0"/>
          <a:stretch/>
        </p:blipFill>
        <p:spPr>
          <a:xfrm>
            <a:off x="6691900" y="2490100"/>
            <a:ext cx="2452099" cy="2653400"/>
          </a:xfrm>
          <a:prstGeom prst="rect">
            <a:avLst/>
          </a:prstGeom>
          <a:noFill/>
          <a:ln>
            <a:noFill/>
          </a:ln>
        </p:spPr>
      </p:pic>
      <p:pic>
        <p:nvPicPr>
          <p:cNvPr id="271" name="Google Shape;271;p36"/>
          <p:cNvPicPr preferRelativeResize="0"/>
          <p:nvPr/>
        </p:nvPicPr>
        <p:blipFill rotWithShape="1">
          <a:blip r:embed="rId4">
            <a:alphaModFix/>
          </a:blip>
          <a:srcRect b="0" l="26441" r="5004" t="0"/>
          <a:stretch/>
        </p:blipFill>
        <p:spPr>
          <a:xfrm>
            <a:off x="2877925" y="0"/>
            <a:ext cx="6266076" cy="5143500"/>
          </a:xfrm>
          <a:prstGeom prst="rect">
            <a:avLst/>
          </a:prstGeom>
          <a:noFill/>
          <a:ln>
            <a:noFill/>
          </a:ln>
        </p:spPr>
      </p:pic>
      <p:sp>
        <p:nvSpPr>
          <p:cNvPr id="272" name="Google Shape;272;p36"/>
          <p:cNvSpPr txBox="1"/>
          <p:nvPr/>
        </p:nvSpPr>
        <p:spPr>
          <a:xfrm>
            <a:off x="122350" y="91875"/>
            <a:ext cx="2500500" cy="458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chemeClr val="lt1"/>
                </a:solidFill>
              </a:rPr>
              <a:t>Euthanized by Spain</a:t>
            </a:r>
            <a:endParaRPr b="1" sz="3300">
              <a:solidFill>
                <a:schemeClr val="lt1"/>
              </a:solidFill>
            </a:endParaRPr>
          </a:p>
          <a:p>
            <a:pPr indent="0" lvl="0" marL="0" rtl="0" algn="l">
              <a:spcBef>
                <a:spcPts val="0"/>
              </a:spcBef>
              <a:spcAft>
                <a:spcPts val="0"/>
              </a:spcAft>
              <a:buNone/>
            </a:pPr>
            <a:r>
              <a:t/>
            </a:r>
            <a:endParaRPr sz="1100">
              <a:solidFill>
                <a:schemeClr val="lt1"/>
              </a:solidFill>
            </a:endParaRPr>
          </a:p>
          <a:p>
            <a:pPr indent="0" lvl="0" marL="0" rtl="0" algn="l">
              <a:spcBef>
                <a:spcPts val="0"/>
              </a:spcBef>
              <a:spcAft>
                <a:spcPts val="0"/>
              </a:spcAft>
              <a:buNone/>
            </a:pPr>
            <a:r>
              <a:rPr lang="en" sz="1100">
                <a:solidFill>
                  <a:schemeClr val="lt1"/>
                </a:solidFill>
              </a:rPr>
              <a:t>The Aztec empire fell on a summer afternoon in August 1521. Its conquerors were ruthless. Aztec priests were strangled, Aztec temples razed. The Spaniards faithfully broke every statue they could find. Aztec gold and silver they quickly melted down. A few Aztec objects have managed to survive in European state collections--Dr. John Dee of England, Queen Elizabeth's court astrologer, did his divinations on an Aztec "magic mirror"--but almost all late Aztec art was intentionally destroyed. The thought of all that melted gold, of all those shattered statues, intensifies the sense of lost, of needless pain, that haunts the present show.</a:t>
            </a:r>
            <a:endParaRPr sz="110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6" name="Shape 276"/>
        <p:cNvGrpSpPr/>
        <p:nvPr/>
      </p:nvGrpSpPr>
      <p:grpSpPr>
        <a:xfrm>
          <a:off x="0" y="0"/>
          <a:ext cx="0" cy="0"/>
          <a:chOff x="0" y="0"/>
          <a:chExt cx="0" cy="0"/>
        </a:xfrm>
      </p:grpSpPr>
      <p:sp>
        <p:nvSpPr>
          <p:cNvPr id="277" name="Google Shape;277;p37"/>
          <p:cNvSpPr txBox="1"/>
          <p:nvPr/>
        </p:nvSpPr>
        <p:spPr>
          <a:xfrm>
            <a:off x="346975" y="449025"/>
            <a:ext cx="3398400" cy="403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500">
                <a:solidFill>
                  <a:srgbClr val="FFD966"/>
                </a:solidFill>
              </a:rPr>
              <a:t>The Aztec calendar is divided into 'Suns', each lasting 6,625 years. The shift from the Fifth to the Sixth Sun started in July 1991 and will be complete in May 2021. </a:t>
            </a:r>
            <a:endParaRPr i="1" sz="2500">
              <a:solidFill>
                <a:srgbClr val="FFD966"/>
              </a:solidFill>
            </a:endParaRPr>
          </a:p>
          <a:p>
            <a:pPr indent="0" lvl="0" marL="457200" rtl="0" algn="r">
              <a:spcBef>
                <a:spcPts val="0"/>
              </a:spcBef>
              <a:spcAft>
                <a:spcPts val="0"/>
              </a:spcAft>
              <a:buNone/>
            </a:pPr>
            <a:r>
              <a:t/>
            </a:r>
            <a:endParaRPr i="1" sz="2500">
              <a:solidFill>
                <a:srgbClr val="FFD966"/>
              </a:solidFill>
            </a:endParaRPr>
          </a:p>
          <a:p>
            <a:pPr indent="0" lvl="0" marL="457200" rtl="0" algn="r">
              <a:spcBef>
                <a:spcPts val="0"/>
              </a:spcBef>
              <a:spcAft>
                <a:spcPts val="0"/>
              </a:spcAft>
              <a:buNone/>
            </a:pPr>
            <a:r>
              <a:rPr i="1" lang="en" sz="2500">
                <a:solidFill>
                  <a:srgbClr val="FFD966"/>
                </a:solidFill>
              </a:rPr>
              <a:t>Sergio Maga</a:t>
            </a:r>
            <a:endParaRPr i="1" sz="2500">
              <a:solidFill>
                <a:srgbClr val="FFD966"/>
              </a:solidFill>
            </a:endParaRPr>
          </a:p>
        </p:txBody>
      </p:sp>
      <p:pic>
        <p:nvPicPr>
          <p:cNvPr id="278" name="Google Shape;278;p37"/>
          <p:cNvPicPr preferRelativeResize="0"/>
          <p:nvPr/>
        </p:nvPicPr>
        <p:blipFill>
          <a:blip r:embed="rId3">
            <a:alphaModFix/>
          </a:blip>
          <a:stretch>
            <a:fillRect/>
          </a:stretch>
        </p:blipFill>
        <p:spPr>
          <a:xfrm>
            <a:off x="4000500" y="0"/>
            <a:ext cx="5143501" cy="5143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2" name="Shape 282"/>
        <p:cNvGrpSpPr/>
        <p:nvPr/>
      </p:nvGrpSpPr>
      <p:grpSpPr>
        <a:xfrm>
          <a:off x="0" y="0"/>
          <a:ext cx="0" cy="0"/>
          <a:chOff x="0" y="0"/>
          <a:chExt cx="0" cy="0"/>
        </a:xfrm>
      </p:grpSpPr>
      <p:pic>
        <p:nvPicPr>
          <p:cNvPr id="283" name="Google Shape;283;p38"/>
          <p:cNvPicPr preferRelativeResize="0"/>
          <p:nvPr/>
        </p:nvPicPr>
        <p:blipFill>
          <a:blip r:embed="rId3">
            <a:alphaModFix/>
          </a:blip>
          <a:stretch>
            <a:fillRect/>
          </a:stretch>
        </p:blipFill>
        <p:spPr>
          <a:xfrm>
            <a:off x="2217376" y="248071"/>
            <a:ext cx="4709250" cy="4647357"/>
          </a:xfrm>
          <a:prstGeom prst="rect">
            <a:avLst/>
          </a:prstGeom>
          <a:noFill/>
          <a:ln>
            <a:noFill/>
          </a:ln>
        </p:spPr>
      </p:pic>
      <p:pic>
        <p:nvPicPr>
          <p:cNvPr id="284" name="Google Shape;284;p38"/>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285" name="Google Shape;285;p38"/>
          <p:cNvPicPr preferRelativeResize="0"/>
          <p:nvPr/>
        </p:nvPicPr>
        <p:blipFill rotWithShape="1">
          <a:blip r:embed="rId5">
            <a:alphaModFix/>
          </a:blip>
          <a:srcRect b="21213" l="12797" r="12797" t="21219"/>
          <a:stretch/>
        </p:blipFill>
        <p:spPr>
          <a:xfrm>
            <a:off x="2079000" y="0"/>
            <a:ext cx="4986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9" name="Shape 289"/>
        <p:cNvGrpSpPr/>
        <p:nvPr/>
      </p:nvGrpSpPr>
      <p:grpSpPr>
        <a:xfrm>
          <a:off x="0" y="0"/>
          <a:ext cx="0" cy="0"/>
          <a:chOff x="0" y="0"/>
          <a:chExt cx="0" cy="0"/>
        </a:xfrm>
      </p:grpSpPr>
      <p:pic>
        <p:nvPicPr>
          <p:cNvPr id="290" name="Google Shape;290;p39"/>
          <p:cNvPicPr preferRelativeResize="0"/>
          <p:nvPr/>
        </p:nvPicPr>
        <p:blipFill rotWithShape="1">
          <a:blip r:embed="rId3">
            <a:alphaModFix/>
          </a:blip>
          <a:srcRect b="13441" l="57466" r="0" t="14677"/>
          <a:stretch/>
        </p:blipFill>
        <p:spPr>
          <a:xfrm>
            <a:off x="144225" y="135000"/>
            <a:ext cx="5058899" cy="4869000"/>
          </a:xfrm>
          <a:prstGeom prst="rect">
            <a:avLst/>
          </a:prstGeom>
          <a:noFill/>
          <a:ln>
            <a:noFill/>
          </a:ln>
        </p:spPr>
      </p:pic>
      <p:pic>
        <p:nvPicPr>
          <p:cNvPr id="291" name="Google Shape;291;p39"/>
          <p:cNvPicPr preferRelativeResize="0"/>
          <p:nvPr/>
        </p:nvPicPr>
        <p:blipFill rotWithShape="1">
          <a:blip r:embed="rId4">
            <a:alphaModFix/>
          </a:blip>
          <a:srcRect b="0" l="22934" r="22934" t="0"/>
          <a:stretch/>
        </p:blipFill>
        <p:spPr>
          <a:xfrm>
            <a:off x="4373363" y="2271675"/>
            <a:ext cx="510947" cy="501446"/>
          </a:xfrm>
          <a:prstGeom prst="rect">
            <a:avLst/>
          </a:prstGeom>
          <a:noFill/>
          <a:ln>
            <a:noFill/>
          </a:ln>
        </p:spPr>
      </p:pic>
      <p:pic>
        <p:nvPicPr>
          <p:cNvPr id="292" name="Google Shape;292;p39"/>
          <p:cNvPicPr preferRelativeResize="0"/>
          <p:nvPr/>
        </p:nvPicPr>
        <p:blipFill rotWithShape="1">
          <a:blip r:embed="rId4">
            <a:alphaModFix/>
          </a:blip>
          <a:srcRect b="0" l="22934" r="22934" t="0"/>
          <a:stretch/>
        </p:blipFill>
        <p:spPr>
          <a:xfrm>
            <a:off x="525101" y="2271675"/>
            <a:ext cx="510947" cy="501446"/>
          </a:xfrm>
          <a:prstGeom prst="rect">
            <a:avLst/>
          </a:prstGeom>
          <a:noFill/>
          <a:ln>
            <a:noFill/>
          </a:ln>
        </p:spPr>
      </p:pic>
      <p:pic>
        <p:nvPicPr>
          <p:cNvPr id="293" name="Google Shape;293;p39"/>
          <p:cNvPicPr preferRelativeResize="0"/>
          <p:nvPr/>
        </p:nvPicPr>
        <p:blipFill rotWithShape="1">
          <a:blip r:embed="rId5">
            <a:alphaModFix/>
          </a:blip>
          <a:srcRect b="0" l="26176" r="26176" t="0"/>
          <a:stretch/>
        </p:blipFill>
        <p:spPr>
          <a:xfrm>
            <a:off x="5972301" y="775988"/>
            <a:ext cx="2941373" cy="3487499"/>
          </a:xfrm>
          <a:prstGeom prst="rect">
            <a:avLst/>
          </a:prstGeom>
          <a:noFill/>
          <a:ln>
            <a:noFill/>
          </a:ln>
        </p:spPr>
      </p:pic>
      <p:sp>
        <p:nvSpPr>
          <p:cNvPr id="294" name="Google Shape;294;p39"/>
          <p:cNvSpPr txBox="1"/>
          <p:nvPr/>
        </p:nvSpPr>
        <p:spPr>
          <a:xfrm rot="1515343">
            <a:off x="3449731" y="939292"/>
            <a:ext cx="804390" cy="738764"/>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t>1st Sun</a:t>
            </a:r>
            <a:endParaRPr sz="900"/>
          </a:p>
          <a:p>
            <a:pPr indent="0" lvl="0" marL="0" rtl="0" algn="ctr">
              <a:spcBef>
                <a:spcPts val="0"/>
              </a:spcBef>
              <a:spcAft>
                <a:spcPts val="0"/>
              </a:spcAft>
              <a:buNone/>
            </a:pPr>
            <a:r>
              <a:rPr lang="en" sz="900"/>
              <a:t>Leo</a:t>
            </a:r>
            <a:endParaRPr sz="900"/>
          </a:p>
          <a:p>
            <a:pPr indent="0" lvl="0" marL="0" rtl="0" algn="ctr">
              <a:spcBef>
                <a:spcPts val="0"/>
              </a:spcBef>
              <a:spcAft>
                <a:spcPts val="0"/>
              </a:spcAft>
              <a:buNone/>
            </a:pPr>
            <a:r>
              <a:rPr lang="en" sz="900"/>
              <a:t>Jaguar</a:t>
            </a:r>
            <a:endParaRPr sz="900"/>
          </a:p>
          <a:p>
            <a:pPr indent="0" lvl="0" marL="0" rtl="0" algn="ctr">
              <a:spcBef>
                <a:spcPts val="0"/>
              </a:spcBef>
              <a:spcAft>
                <a:spcPts val="0"/>
              </a:spcAft>
              <a:buNone/>
            </a:pPr>
            <a:r>
              <a:rPr lang="en" sz="900">
                <a:solidFill>
                  <a:schemeClr val="dk1"/>
                </a:solidFill>
              </a:rPr>
              <a:t>Jaguar</a:t>
            </a:r>
            <a:endParaRPr sz="900"/>
          </a:p>
        </p:txBody>
      </p:sp>
      <p:sp>
        <p:nvSpPr>
          <p:cNvPr id="295" name="Google Shape;295;p39"/>
          <p:cNvSpPr txBox="1"/>
          <p:nvPr/>
        </p:nvSpPr>
        <p:spPr>
          <a:xfrm rot="-1571551">
            <a:off x="1179184" y="946901"/>
            <a:ext cx="804733" cy="738725"/>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t>2nd Sun</a:t>
            </a:r>
            <a:endParaRPr sz="900"/>
          </a:p>
          <a:p>
            <a:pPr indent="0" lvl="0" marL="0" rtl="0" algn="ctr">
              <a:spcBef>
                <a:spcPts val="0"/>
              </a:spcBef>
              <a:spcAft>
                <a:spcPts val="0"/>
              </a:spcAft>
              <a:buNone/>
            </a:pPr>
            <a:r>
              <a:rPr lang="en" sz="900"/>
              <a:t>Taurus</a:t>
            </a:r>
            <a:endParaRPr sz="900"/>
          </a:p>
          <a:p>
            <a:pPr indent="0" lvl="0" marL="0" rtl="0" algn="ctr">
              <a:spcBef>
                <a:spcPts val="0"/>
              </a:spcBef>
              <a:spcAft>
                <a:spcPts val="0"/>
              </a:spcAft>
              <a:buNone/>
            </a:pPr>
            <a:r>
              <a:rPr lang="en" sz="900"/>
              <a:t>Monkey</a:t>
            </a:r>
            <a:endParaRPr sz="900"/>
          </a:p>
          <a:p>
            <a:pPr indent="0" lvl="0" marL="0" rtl="0" algn="ctr">
              <a:spcBef>
                <a:spcPts val="0"/>
              </a:spcBef>
              <a:spcAft>
                <a:spcPts val="0"/>
              </a:spcAft>
              <a:buNone/>
            </a:pPr>
            <a:r>
              <a:rPr lang="en" sz="900"/>
              <a:t>Wind</a:t>
            </a:r>
            <a:endParaRPr sz="900"/>
          </a:p>
        </p:txBody>
      </p:sp>
      <p:sp>
        <p:nvSpPr>
          <p:cNvPr id="296" name="Google Shape;296;p39"/>
          <p:cNvSpPr txBox="1"/>
          <p:nvPr/>
        </p:nvSpPr>
        <p:spPr>
          <a:xfrm rot="1526133">
            <a:off x="1144518" y="3371168"/>
            <a:ext cx="850766" cy="73885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t>3rd Sun</a:t>
            </a:r>
            <a:endParaRPr sz="900"/>
          </a:p>
          <a:p>
            <a:pPr indent="0" lvl="0" marL="0" rtl="0" algn="ctr">
              <a:spcBef>
                <a:spcPts val="0"/>
              </a:spcBef>
              <a:spcAft>
                <a:spcPts val="0"/>
              </a:spcAft>
              <a:buNone/>
            </a:pPr>
            <a:r>
              <a:rPr lang="en" sz="900"/>
              <a:t>Aquarius</a:t>
            </a:r>
            <a:endParaRPr sz="900"/>
          </a:p>
          <a:p>
            <a:pPr indent="0" lvl="0" marL="0" rtl="0" algn="ctr">
              <a:spcBef>
                <a:spcPts val="0"/>
              </a:spcBef>
              <a:spcAft>
                <a:spcPts val="0"/>
              </a:spcAft>
              <a:buNone/>
            </a:pPr>
            <a:r>
              <a:rPr lang="en" sz="900"/>
              <a:t>Turkey</a:t>
            </a:r>
            <a:endParaRPr sz="900"/>
          </a:p>
          <a:p>
            <a:pPr indent="0" lvl="0" marL="0" rtl="0" algn="ctr">
              <a:spcBef>
                <a:spcPts val="0"/>
              </a:spcBef>
              <a:spcAft>
                <a:spcPts val="0"/>
              </a:spcAft>
              <a:buNone/>
            </a:pPr>
            <a:r>
              <a:rPr lang="en" sz="900"/>
              <a:t>Rain of Fire</a:t>
            </a:r>
            <a:endParaRPr sz="900"/>
          </a:p>
        </p:txBody>
      </p:sp>
      <p:sp>
        <p:nvSpPr>
          <p:cNvPr id="297" name="Google Shape;297;p39"/>
          <p:cNvSpPr txBox="1"/>
          <p:nvPr/>
        </p:nvSpPr>
        <p:spPr>
          <a:xfrm rot="-1678768">
            <a:off x="3547303" y="3371137"/>
            <a:ext cx="804425" cy="738936"/>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t>4th Sun</a:t>
            </a:r>
            <a:endParaRPr sz="900"/>
          </a:p>
          <a:p>
            <a:pPr indent="0" lvl="0" marL="0" rtl="0" algn="ctr">
              <a:spcBef>
                <a:spcPts val="0"/>
              </a:spcBef>
              <a:spcAft>
                <a:spcPts val="0"/>
              </a:spcAft>
              <a:buNone/>
            </a:pPr>
            <a:r>
              <a:rPr lang="en" sz="900"/>
              <a:t>Scorpio</a:t>
            </a:r>
            <a:endParaRPr sz="900"/>
          </a:p>
          <a:p>
            <a:pPr indent="0" lvl="0" marL="0" rtl="0" algn="ctr">
              <a:spcBef>
                <a:spcPts val="0"/>
              </a:spcBef>
              <a:spcAft>
                <a:spcPts val="0"/>
              </a:spcAft>
              <a:buNone/>
            </a:pPr>
            <a:r>
              <a:rPr lang="en" sz="900"/>
              <a:t>Fish</a:t>
            </a:r>
            <a:endParaRPr sz="900"/>
          </a:p>
          <a:p>
            <a:pPr indent="0" lvl="0" marL="0" rtl="0" algn="ctr">
              <a:spcBef>
                <a:spcPts val="0"/>
              </a:spcBef>
              <a:spcAft>
                <a:spcPts val="0"/>
              </a:spcAft>
              <a:buNone/>
            </a:pPr>
            <a:r>
              <a:rPr lang="en" sz="900"/>
              <a:t>Water</a:t>
            </a:r>
            <a:endParaRPr sz="900"/>
          </a:p>
        </p:txBody>
      </p:sp>
      <p:sp>
        <p:nvSpPr>
          <p:cNvPr id="298" name="Google Shape;298;p39"/>
          <p:cNvSpPr txBox="1"/>
          <p:nvPr/>
        </p:nvSpPr>
        <p:spPr>
          <a:xfrm>
            <a:off x="1988426" y="1996388"/>
            <a:ext cx="14325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5th Sun</a:t>
            </a:r>
            <a:endParaRPr/>
          </a:p>
          <a:p>
            <a:pPr indent="0" lvl="0" marL="0" rtl="0" algn="ctr">
              <a:spcBef>
                <a:spcPts val="0"/>
              </a:spcBef>
              <a:spcAft>
                <a:spcPts val="0"/>
              </a:spcAft>
              <a:buNone/>
            </a:pPr>
            <a:r>
              <a:rPr lang="en"/>
              <a:t>(“4 Motion”)</a:t>
            </a:r>
            <a:endParaRPr/>
          </a:p>
          <a:p>
            <a:pPr indent="0" lvl="0" marL="0" rtl="0" algn="ctr">
              <a:spcBef>
                <a:spcPts val="0"/>
              </a:spcBef>
              <a:spcAft>
                <a:spcPts val="0"/>
              </a:spcAft>
              <a:buNone/>
            </a:pPr>
            <a:r>
              <a:rPr lang="en"/>
              <a:t>is a new </a:t>
            </a:r>
            <a:endParaRPr/>
          </a:p>
          <a:p>
            <a:pPr indent="0" lvl="0" marL="0" rtl="0" algn="ctr">
              <a:spcBef>
                <a:spcPts val="0"/>
              </a:spcBef>
              <a:spcAft>
                <a:spcPts val="0"/>
              </a:spcAft>
              <a:buNone/>
            </a:pPr>
            <a:r>
              <a:rPr lang="en"/>
              <a:t>1st Sun</a:t>
            </a:r>
            <a:endParaRPr/>
          </a:p>
          <a:p>
            <a:pPr indent="0" lvl="0" marL="0" rtl="0" algn="ctr">
              <a:spcBef>
                <a:spcPts val="0"/>
              </a:spcBef>
              <a:spcAft>
                <a:spcPts val="0"/>
              </a:spcAft>
              <a:buNone/>
            </a:pPr>
            <a:r>
              <a:rPr lang="en"/>
              <a:t>Moon</a:t>
            </a:r>
            <a:endParaRPr/>
          </a:p>
        </p:txBody>
      </p:sp>
      <p:cxnSp>
        <p:nvCxnSpPr>
          <p:cNvPr id="299" name="Google Shape;299;p39"/>
          <p:cNvCxnSpPr/>
          <p:nvPr/>
        </p:nvCxnSpPr>
        <p:spPr>
          <a:xfrm>
            <a:off x="4473000" y="1188000"/>
            <a:ext cx="2691000" cy="567000"/>
          </a:xfrm>
          <a:prstGeom prst="curvedConnector3">
            <a:avLst>
              <a:gd fmla="val 50000" name="adj1"/>
            </a:avLst>
          </a:prstGeom>
          <a:noFill/>
          <a:ln cap="flat" cmpd="sng" w="38100">
            <a:solidFill>
              <a:srgbClr val="FF0000"/>
            </a:solidFill>
            <a:prstDash val="solid"/>
            <a:round/>
            <a:headEnd len="med" w="med" type="triangle"/>
            <a:tailEnd len="med" w="med" type="triangle"/>
          </a:ln>
        </p:spPr>
      </p:cxnSp>
      <p:sp>
        <p:nvSpPr>
          <p:cNvPr id="300" name="Google Shape;300;p39"/>
          <p:cNvSpPr txBox="1"/>
          <p:nvPr/>
        </p:nvSpPr>
        <p:spPr>
          <a:xfrm>
            <a:off x="4122000" y="219850"/>
            <a:ext cx="450000" cy="569400"/>
          </a:xfrm>
          <a:prstGeom prst="rect">
            <a:avLst/>
          </a:prstGeom>
          <a:solidFill>
            <a:srgbClr val="FF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lt1"/>
                </a:solidFill>
              </a:rPr>
              <a:t>1</a:t>
            </a:r>
            <a:endParaRPr b="1" sz="2500">
              <a:solidFill>
                <a:schemeClr val="lt1"/>
              </a:solidFill>
            </a:endParaRPr>
          </a:p>
        </p:txBody>
      </p:sp>
      <p:sp>
        <p:nvSpPr>
          <p:cNvPr id="301" name="Google Shape;301;p39"/>
          <p:cNvSpPr txBox="1"/>
          <p:nvPr/>
        </p:nvSpPr>
        <p:spPr>
          <a:xfrm>
            <a:off x="931875" y="219850"/>
            <a:ext cx="450000" cy="569400"/>
          </a:xfrm>
          <a:prstGeom prst="rect">
            <a:avLst/>
          </a:prstGeom>
          <a:solidFill>
            <a:srgbClr val="FF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lt1"/>
                </a:solidFill>
              </a:rPr>
              <a:t>2</a:t>
            </a:r>
            <a:endParaRPr b="1" sz="2500">
              <a:solidFill>
                <a:schemeClr val="lt1"/>
              </a:solidFill>
            </a:endParaRPr>
          </a:p>
        </p:txBody>
      </p:sp>
      <p:sp>
        <p:nvSpPr>
          <p:cNvPr id="302" name="Google Shape;302;p39"/>
          <p:cNvSpPr txBox="1"/>
          <p:nvPr/>
        </p:nvSpPr>
        <p:spPr>
          <a:xfrm>
            <a:off x="853800" y="4255550"/>
            <a:ext cx="450000" cy="569400"/>
          </a:xfrm>
          <a:prstGeom prst="rect">
            <a:avLst/>
          </a:prstGeom>
          <a:solidFill>
            <a:srgbClr val="FF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lt1"/>
                </a:solidFill>
              </a:rPr>
              <a:t>3</a:t>
            </a:r>
            <a:endParaRPr b="1" sz="2500">
              <a:solidFill>
                <a:schemeClr val="lt1"/>
              </a:solidFill>
            </a:endParaRPr>
          </a:p>
        </p:txBody>
      </p:sp>
      <p:sp>
        <p:nvSpPr>
          <p:cNvPr id="303" name="Google Shape;303;p39"/>
          <p:cNvSpPr txBox="1"/>
          <p:nvPr/>
        </p:nvSpPr>
        <p:spPr>
          <a:xfrm>
            <a:off x="4264200" y="4255550"/>
            <a:ext cx="450000" cy="569400"/>
          </a:xfrm>
          <a:prstGeom prst="rect">
            <a:avLst/>
          </a:prstGeom>
          <a:solidFill>
            <a:srgbClr val="FF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lt1"/>
                </a:solidFill>
              </a:rPr>
              <a:t>4</a:t>
            </a:r>
            <a:endParaRPr b="1" sz="250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7" name="Shape 307"/>
        <p:cNvGrpSpPr/>
        <p:nvPr/>
      </p:nvGrpSpPr>
      <p:grpSpPr>
        <a:xfrm>
          <a:off x="0" y="0"/>
          <a:ext cx="0" cy="0"/>
          <a:chOff x="0" y="0"/>
          <a:chExt cx="0" cy="0"/>
        </a:xfrm>
      </p:grpSpPr>
      <p:pic>
        <p:nvPicPr>
          <p:cNvPr id="308" name="Google Shape;308;p40"/>
          <p:cNvPicPr preferRelativeResize="0"/>
          <p:nvPr/>
        </p:nvPicPr>
        <p:blipFill>
          <a:blip r:embed="rId3">
            <a:alphaModFix/>
          </a:blip>
          <a:stretch>
            <a:fillRect/>
          </a:stretch>
        </p:blipFill>
        <p:spPr>
          <a:xfrm>
            <a:off x="19751" y="0"/>
            <a:ext cx="9104476" cy="5143501"/>
          </a:xfrm>
          <a:prstGeom prst="rect">
            <a:avLst/>
          </a:prstGeom>
          <a:noFill/>
          <a:ln>
            <a:noFill/>
          </a:ln>
        </p:spPr>
      </p:pic>
      <p:sp>
        <p:nvSpPr>
          <p:cNvPr id="309" name="Google Shape;309;p40"/>
          <p:cNvSpPr txBox="1"/>
          <p:nvPr/>
        </p:nvSpPr>
        <p:spPr>
          <a:xfrm>
            <a:off x="4279475" y="486000"/>
            <a:ext cx="585000" cy="554100"/>
          </a:xfrm>
          <a:prstGeom prst="rect">
            <a:avLst/>
          </a:prstGeom>
          <a:solidFill>
            <a:srgbClr val="FF0000"/>
          </a:solidFill>
          <a:ln cap="flat" cmpd="sng" w="38100">
            <a:solidFill>
              <a:srgbClr val="98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lt1"/>
                </a:solidFill>
              </a:rPr>
              <a:t>1st Sun</a:t>
            </a:r>
            <a:endParaRPr b="1" sz="1200">
              <a:solidFill>
                <a:schemeClr val="lt1"/>
              </a:solidFill>
            </a:endParaRPr>
          </a:p>
        </p:txBody>
      </p:sp>
      <p:sp>
        <p:nvSpPr>
          <p:cNvPr id="310" name="Google Shape;310;p40"/>
          <p:cNvSpPr txBox="1"/>
          <p:nvPr/>
        </p:nvSpPr>
        <p:spPr>
          <a:xfrm>
            <a:off x="2190875" y="2465400"/>
            <a:ext cx="585000" cy="554100"/>
          </a:xfrm>
          <a:prstGeom prst="rect">
            <a:avLst/>
          </a:prstGeom>
          <a:solidFill>
            <a:srgbClr val="FF0000"/>
          </a:solidFill>
          <a:ln cap="flat" cmpd="sng" w="38100">
            <a:solidFill>
              <a:srgbClr val="98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lt1"/>
                </a:solidFill>
              </a:rPr>
              <a:t>2nd</a:t>
            </a:r>
            <a:r>
              <a:rPr b="1" lang="en" sz="1200">
                <a:solidFill>
                  <a:schemeClr val="lt1"/>
                </a:solidFill>
              </a:rPr>
              <a:t> Sun</a:t>
            </a:r>
            <a:endParaRPr b="1" sz="1200">
              <a:solidFill>
                <a:schemeClr val="lt1"/>
              </a:solidFill>
            </a:endParaRPr>
          </a:p>
        </p:txBody>
      </p:sp>
      <p:sp>
        <p:nvSpPr>
          <p:cNvPr id="311" name="Google Shape;311;p40"/>
          <p:cNvSpPr txBox="1"/>
          <p:nvPr/>
        </p:nvSpPr>
        <p:spPr>
          <a:xfrm>
            <a:off x="4233275" y="4507800"/>
            <a:ext cx="585000" cy="554100"/>
          </a:xfrm>
          <a:prstGeom prst="rect">
            <a:avLst/>
          </a:prstGeom>
          <a:solidFill>
            <a:srgbClr val="FF0000"/>
          </a:solidFill>
          <a:ln cap="flat" cmpd="sng" w="38100">
            <a:solidFill>
              <a:srgbClr val="98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lt1"/>
                </a:solidFill>
              </a:rPr>
              <a:t>3rd</a:t>
            </a:r>
            <a:r>
              <a:rPr b="1" lang="en" sz="1200">
                <a:solidFill>
                  <a:schemeClr val="lt1"/>
                </a:solidFill>
              </a:rPr>
              <a:t> Sun</a:t>
            </a:r>
            <a:endParaRPr b="1" sz="1200">
              <a:solidFill>
                <a:schemeClr val="lt1"/>
              </a:solidFill>
            </a:endParaRPr>
          </a:p>
        </p:txBody>
      </p:sp>
      <p:sp>
        <p:nvSpPr>
          <p:cNvPr id="312" name="Google Shape;312;p40"/>
          <p:cNvSpPr txBox="1"/>
          <p:nvPr/>
        </p:nvSpPr>
        <p:spPr>
          <a:xfrm>
            <a:off x="6257675" y="2400750"/>
            <a:ext cx="585000" cy="554100"/>
          </a:xfrm>
          <a:prstGeom prst="rect">
            <a:avLst/>
          </a:prstGeom>
          <a:solidFill>
            <a:srgbClr val="FF0000"/>
          </a:solidFill>
          <a:ln cap="flat" cmpd="sng" w="38100">
            <a:solidFill>
              <a:srgbClr val="98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lt1"/>
                </a:solidFill>
              </a:rPr>
              <a:t>4th</a:t>
            </a:r>
            <a:r>
              <a:rPr b="1" lang="en" sz="1200">
                <a:solidFill>
                  <a:schemeClr val="lt1"/>
                </a:solidFill>
              </a:rPr>
              <a:t> Sun</a:t>
            </a:r>
            <a:endParaRPr b="1" sz="120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6" name="Shape 316"/>
        <p:cNvGrpSpPr/>
        <p:nvPr/>
      </p:nvGrpSpPr>
      <p:grpSpPr>
        <a:xfrm>
          <a:off x="0" y="0"/>
          <a:ext cx="0" cy="0"/>
          <a:chOff x="0" y="0"/>
          <a:chExt cx="0" cy="0"/>
        </a:xfrm>
      </p:grpSpPr>
      <p:pic>
        <p:nvPicPr>
          <p:cNvPr id="317" name="Google Shape;317;p41"/>
          <p:cNvPicPr preferRelativeResize="0"/>
          <p:nvPr/>
        </p:nvPicPr>
        <p:blipFill rotWithShape="1">
          <a:blip r:embed="rId3">
            <a:alphaModFix/>
          </a:blip>
          <a:srcRect b="0" l="0" r="0" t="98533"/>
          <a:stretch/>
        </p:blipFill>
        <p:spPr>
          <a:xfrm flipH="1" rot="10800000">
            <a:off x="2217375" y="-9975"/>
            <a:ext cx="4709250" cy="5153475"/>
          </a:xfrm>
          <a:prstGeom prst="rect">
            <a:avLst/>
          </a:prstGeom>
          <a:noFill/>
          <a:ln>
            <a:noFill/>
          </a:ln>
        </p:spPr>
      </p:pic>
      <p:pic>
        <p:nvPicPr>
          <p:cNvPr id="318" name="Google Shape;318;p41"/>
          <p:cNvPicPr preferRelativeResize="0"/>
          <p:nvPr/>
        </p:nvPicPr>
        <p:blipFill rotWithShape="1">
          <a:blip r:embed="rId4">
            <a:alphaModFix/>
          </a:blip>
          <a:srcRect b="0" l="4220" r="4220" t="0"/>
          <a:stretch/>
        </p:blipFill>
        <p:spPr>
          <a:xfrm>
            <a:off x="2217375" y="0"/>
            <a:ext cx="4709251" cy="5143501"/>
          </a:xfrm>
          <a:prstGeom prst="rect">
            <a:avLst/>
          </a:prstGeom>
          <a:noFill/>
          <a:ln>
            <a:noFill/>
          </a:ln>
        </p:spPr>
      </p:pic>
      <p:pic>
        <p:nvPicPr>
          <p:cNvPr id="319" name="Google Shape;319;p41"/>
          <p:cNvPicPr preferRelativeResize="0"/>
          <p:nvPr/>
        </p:nvPicPr>
        <p:blipFill>
          <a:blip r:embed="rId5">
            <a:alphaModFix/>
          </a:blip>
          <a:stretch>
            <a:fillRect/>
          </a:stretch>
        </p:blipFill>
        <p:spPr>
          <a:xfrm>
            <a:off x="0" y="2647875"/>
            <a:ext cx="2217375" cy="2217375"/>
          </a:xfrm>
          <a:prstGeom prst="rect">
            <a:avLst/>
          </a:prstGeom>
          <a:noFill/>
          <a:ln>
            <a:noFill/>
          </a:ln>
        </p:spPr>
      </p:pic>
      <p:pic>
        <p:nvPicPr>
          <p:cNvPr id="320" name="Google Shape;320;p41"/>
          <p:cNvPicPr preferRelativeResize="0"/>
          <p:nvPr/>
        </p:nvPicPr>
        <p:blipFill>
          <a:blip r:embed="rId6">
            <a:alphaModFix/>
          </a:blip>
          <a:stretch>
            <a:fillRect/>
          </a:stretch>
        </p:blipFill>
        <p:spPr>
          <a:xfrm>
            <a:off x="6926625" y="0"/>
            <a:ext cx="2217375" cy="2217375"/>
          </a:xfrm>
          <a:prstGeom prst="rect">
            <a:avLst/>
          </a:prstGeom>
          <a:noFill/>
          <a:ln>
            <a:noFill/>
          </a:ln>
        </p:spPr>
      </p:pic>
      <p:pic>
        <p:nvPicPr>
          <p:cNvPr id="321" name="Google Shape;321;p41"/>
          <p:cNvPicPr preferRelativeResize="0"/>
          <p:nvPr/>
        </p:nvPicPr>
        <p:blipFill>
          <a:blip r:embed="rId7">
            <a:alphaModFix/>
          </a:blip>
          <a:stretch>
            <a:fillRect/>
          </a:stretch>
        </p:blipFill>
        <p:spPr>
          <a:xfrm>
            <a:off x="0" y="0"/>
            <a:ext cx="2217375" cy="2217375"/>
          </a:xfrm>
          <a:prstGeom prst="rect">
            <a:avLst/>
          </a:prstGeom>
          <a:noFill/>
          <a:ln>
            <a:noFill/>
          </a:ln>
        </p:spPr>
      </p:pic>
      <p:pic>
        <p:nvPicPr>
          <p:cNvPr id="322" name="Google Shape;322;p41"/>
          <p:cNvPicPr preferRelativeResize="0"/>
          <p:nvPr/>
        </p:nvPicPr>
        <p:blipFill>
          <a:blip r:embed="rId8">
            <a:alphaModFix/>
          </a:blip>
          <a:stretch>
            <a:fillRect/>
          </a:stretch>
        </p:blipFill>
        <p:spPr>
          <a:xfrm flipH="1">
            <a:off x="6926626" y="2609875"/>
            <a:ext cx="2217375" cy="2217375"/>
          </a:xfrm>
          <a:prstGeom prst="rect">
            <a:avLst/>
          </a:prstGeom>
          <a:noFill/>
          <a:ln>
            <a:noFill/>
          </a:ln>
        </p:spPr>
      </p:pic>
      <p:sp>
        <p:nvSpPr>
          <p:cNvPr id="323" name="Google Shape;323;p41"/>
          <p:cNvSpPr txBox="1"/>
          <p:nvPr/>
        </p:nvSpPr>
        <p:spPr>
          <a:xfrm>
            <a:off x="20400" y="2255375"/>
            <a:ext cx="2224800" cy="31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solidFill>
                  <a:schemeClr val="lt1"/>
                </a:solidFill>
              </a:rPr>
              <a:t>Wind Sun</a:t>
            </a:r>
            <a:endParaRPr sz="1800">
              <a:solidFill>
                <a:schemeClr val="lt1"/>
              </a:solidFill>
            </a:endParaRPr>
          </a:p>
        </p:txBody>
      </p:sp>
      <p:sp>
        <p:nvSpPr>
          <p:cNvPr id="324" name="Google Shape;324;p41"/>
          <p:cNvSpPr txBox="1"/>
          <p:nvPr/>
        </p:nvSpPr>
        <p:spPr>
          <a:xfrm>
            <a:off x="-3712" y="4827250"/>
            <a:ext cx="2224800" cy="31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rPr>
              <a:t>Fire Sun</a:t>
            </a:r>
            <a:endParaRPr sz="1800">
              <a:solidFill>
                <a:schemeClr val="lt1"/>
              </a:solidFill>
            </a:endParaRPr>
          </a:p>
        </p:txBody>
      </p:sp>
      <p:sp>
        <p:nvSpPr>
          <p:cNvPr id="325" name="Google Shape;325;p41"/>
          <p:cNvSpPr txBox="1"/>
          <p:nvPr/>
        </p:nvSpPr>
        <p:spPr>
          <a:xfrm>
            <a:off x="6919200" y="2274375"/>
            <a:ext cx="2224800" cy="31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rPr>
              <a:t>Jaguar Sun</a:t>
            </a:r>
            <a:endParaRPr sz="1800">
              <a:solidFill>
                <a:schemeClr val="lt1"/>
              </a:solidFill>
            </a:endParaRPr>
          </a:p>
        </p:txBody>
      </p:sp>
      <p:sp>
        <p:nvSpPr>
          <p:cNvPr id="326" name="Google Shape;326;p41"/>
          <p:cNvSpPr txBox="1"/>
          <p:nvPr/>
        </p:nvSpPr>
        <p:spPr>
          <a:xfrm>
            <a:off x="6895088" y="4846250"/>
            <a:ext cx="2224800" cy="31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rPr>
              <a:t>Water Sun</a:t>
            </a:r>
            <a:endParaRPr sz="18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8" y="2"/>
            <a:ext cx="3655444" cy="5143501"/>
          </a:xfrm>
          <a:prstGeom prst="rect">
            <a:avLst/>
          </a:prstGeom>
          <a:noFill/>
          <a:ln>
            <a:noFill/>
          </a:ln>
        </p:spPr>
      </p:pic>
      <p:pic>
        <p:nvPicPr>
          <p:cNvPr id="73" name="Google Shape;73;p15"/>
          <p:cNvPicPr preferRelativeResize="0"/>
          <p:nvPr/>
        </p:nvPicPr>
        <p:blipFill rotWithShape="1">
          <a:blip r:embed="rId3">
            <a:alphaModFix/>
          </a:blip>
          <a:srcRect b="0" l="95759" r="0" t="0"/>
          <a:stretch/>
        </p:blipFill>
        <p:spPr>
          <a:xfrm flipH="1">
            <a:off x="3592275" y="0"/>
            <a:ext cx="5551750" cy="5143501"/>
          </a:xfrm>
          <a:prstGeom prst="rect">
            <a:avLst/>
          </a:prstGeom>
          <a:noFill/>
          <a:ln>
            <a:noFill/>
          </a:ln>
        </p:spPr>
      </p:pic>
      <p:sp>
        <p:nvSpPr>
          <p:cNvPr id="74" name="Google Shape;74;p15"/>
          <p:cNvSpPr txBox="1"/>
          <p:nvPr/>
        </p:nvSpPr>
        <p:spPr>
          <a:xfrm>
            <a:off x="4082150" y="0"/>
            <a:ext cx="4592400" cy="477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400"/>
              <a:t>Mesoamerican </a:t>
            </a:r>
            <a:r>
              <a:rPr b="1" lang="en" sz="4400"/>
              <a:t>Androgyne</a:t>
            </a:r>
            <a:endParaRPr b="1" sz="4400"/>
          </a:p>
          <a:p>
            <a:pPr indent="0" lvl="0" marL="0" rtl="0" algn="l">
              <a:spcBef>
                <a:spcPts val="0"/>
              </a:spcBef>
              <a:spcAft>
                <a:spcPts val="0"/>
              </a:spcAft>
              <a:buNone/>
            </a:pPr>
            <a:r>
              <a:rPr lang="en"/>
              <a:t>For the Quiche Maya, the world was created in the beginning by The Begetter, known as “Heart of Sky, Heart of Earth”, a dual-sexed deity whom is both mother and father to all of the world’s inhabitants (Tedlock 1985, 72, 76).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Aztecs had a similar deity, Ometeotl, the God of Duality, who is both a single entity and a male-female pair, known as Ometeuctli, the Lord of Duality, and his female counterpart, Omecihuatl, the Lady of Duality (Haly 1992, 272); this dual-gendered entity, whose name Ometeotl is translated from Nahuatl to mean “Place of Duality, God of Two”, was the source of all things, the well from which creation springs for all life (Leon-Portilla 1999, 133).</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0" name="Shape 330"/>
        <p:cNvGrpSpPr/>
        <p:nvPr/>
      </p:nvGrpSpPr>
      <p:grpSpPr>
        <a:xfrm>
          <a:off x="0" y="0"/>
          <a:ext cx="0" cy="0"/>
          <a:chOff x="0" y="0"/>
          <a:chExt cx="0" cy="0"/>
        </a:xfrm>
      </p:grpSpPr>
      <p:pic>
        <p:nvPicPr>
          <p:cNvPr id="331" name="Google Shape;331;p42"/>
          <p:cNvPicPr preferRelativeResize="0"/>
          <p:nvPr/>
        </p:nvPicPr>
        <p:blipFill rotWithShape="1">
          <a:blip r:embed="rId3">
            <a:alphaModFix/>
          </a:blip>
          <a:srcRect b="777" l="96205" r="0" t="787"/>
          <a:stretch/>
        </p:blipFill>
        <p:spPr>
          <a:xfrm flipH="1">
            <a:off x="8531674" y="0"/>
            <a:ext cx="612201" cy="5143501"/>
          </a:xfrm>
          <a:prstGeom prst="rect">
            <a:avLst/>
          </a:prstGeom>
          <a:noFill/>
          <a:ln>
            <a:noFill/>
          </a:ln>
        </p:spPr>
      </p:pic>
      <p:pic>
        <p:nvPicPr>
          <p:cNvPr id="332" name="Google Shape;332;p42"/>
          <p:cNvPicPr preferRelativeResize="0"/>
          <p:nvPr/>
        </p:nvPicPr>
        <p:blipFill rotWithShape="1">
          <a:blip r:embed="rId3">
            <a:alphaModFix/>
          </a:blip>
          <a:srcRect b="777" l="6023" r="0" t="787"/>
          <a:stretch/>
        </p:blipFill>
        <p:spPr>
          <a:xfrm>
            <a:off x="0" y="0"/>
            <a:ext cx="8592927" cy="5143501"/>
          </a:xfrm>
          <a:prstGeom prst="rect">
            <a:avLst/>
          </a:prstGeom>
          <a:noFill/>
          <a:ln>
            <a:noFill/>
          </a:ln>
        </p:spPr>
      </p:pic>
      <p:sp>
        <p:nvSpPr>
          <p:cNvPr id="333" name="Google Shape;333;p42"/>
          <p:cNvSpPr txBox="1"/>
          <p:nvPr/>
        </p:nvSpPr>
        <p:spPr>
          <a:xfrm>
            <a:off x="7041700" y="132650"/>
            <a:ext cx="1980000" cy="2653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latin typeface="Special Elite"/>
                <a:ea typeface="Special Elite"/>
                <a:cs typeface="Special Elite"/>
                <a:sym typeface="Special Elite"/>
              </a:rPr>
              <a:t>This first creation of the universe was done "together and without any time difference," when time was not yet counted, nor were the days, years, </a:t>
            </a:r>
            <a:br>
              <a:rPr lang="en">
                <a:solidFill>
                  <a:schemeClr val="lt1"/>
                </a:solidFill>
                <a:latin typeface="Special Elite"/>
                <a:ea typeface="Special Elite"/>
                <a:cs typeface="Special Elite"/>
                <a:sym typeface="Special Elite"/>
              </a:rPr>
            </a:br>
            <a:r>
              <a:rPr lang="en">
                <a:solidFill>
                  <a:schemeClr val="lt1"/>
                </a:solidFill>
                <a:latin typeface="Special Elite"/>
                <a:ea typeface="Special Elite"/>
                <a:cs typeface="Special Elite"/>
                <a:sym typeface="Special Elite"/>
              </a:rPr>
              <a:t>or ages.</a:t>
            </a:r>
            <a:endParaRPr>
              <a:solidFill>
                <a:schemeClr val="lt1"/>
              </a:solidFill>
              <a:latin typeface="Special Elite"/>
              <a:ea typeface="Special Elite"/>
              <a:cs typeface="Special Elite"/>
              <a:sym typeface="Special Elit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7" name="Shape 337"/>
        <p:cNvGrpSpPr/>
        <p:nvPr/>
      </p:nvGrpSpPr>
      <p:grpSpPr>
        <a:xfrm>
          <a:off x="0" y="0"/>
          <a:ext cx="0" cy="0"/>
          <a:chOff x="0" y="0"/>
          <a:chExt cx="0" cy="0"/>
        </a:xfrm>
      </p:grpSpPr>
      <p:sp>
        <p:nvSpPr>
          <p:cNvPr id="338" name="Google Shape;338;p43"/>
          <p:cNvSpPr txBox="1"/>
          <p:nvPr/>
        </p:nvSpPr>
        <p:spPr>
          <a:xfrm>
            <a:off x="173500" y="0"/>
            <a:ext cx="3633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8F9FA"/>
                </a:solidFill>
              </a:rPr>
              <a:t>1st</a:t>
            </a:r>
            <a:r>
              <a:rPr b="1" lang="en" sz="6000">
                <a:solidFill>
                  <a:srgbClr val="F8F9FA"/>
                </a:solidFill>
              </a:rPr>
              <a:t> Sun</a:t>
            </a:r>
            <a:endParaRPr b="1" sz="6000">
              <a:solidFill>
                <a:srgbClr val="F8F9FA"/>
              </a:solidFill>
            </a:endParaRPr>
          </a:p>
          <a:p>
            <a:pPr indent="0" lvl="0" marL="0" rtl="0" algn="l">
              <a:spcBef>
                <a:spcPts val="0"/>
              </a:spcBef>
              <a:spcAft>
                <a:spcPts val="0"/>
              </a:spcAft>
              <a:buNone/>
            </a:pPr>
            <a:r>
              <a:rPr b="1" lang="en" sz="1800">
                <a:solidFill>
                  <a:srgbClr val="CCCCCC"/>
                </a:solidFill>
              </a:rPr>
              <a:t>Nahui-Ocelotl (Jaguar Sun)</a:t>
            </a:r>
            <a:endParaRPr b="1" sz="1800">
              <a:solidFill>
                <a:srgbClr val="CCCCCC"/>
              </a:solidFill>
            </a:endParaRPr>
          </a:p>
          <a:p>
            <a:pPr indent="0" lvl="0" marL="0" rtl="0" algn="l">
              <a:spcBef>
                <a:spcPts val="0"/>
              </a:spcBef>
              <a:spcAft>
                <a:spcPts val="0"/>
              </a:spcAft>
              <a:buNone/>
            </a:pPr>
            <a:r>
              <a:t/>
            </a:r>
            <a:endParaRPr b="1" sz="18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Black Tezcatlipoca’s Sun</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Sunset to midnight</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Sun of Darkness</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Half Sun</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Nothing moved</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Giants</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Dishonest</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Acorn eaters</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Had to be watched to keep working</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Jaguars devoured it </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Sun too small</a:t>
            </a:r>
            <a:endParaRPr b="1" sz="1500">
              <a:solidFill>
                <a:schemeClr val="accent4"/>
              </a:solidFill>
            </a:endParaRPr>
          </a:p>
        </p:txBody>
      </p:sp>
      <p:pic>
        <p:nvPicPr>
          <p:cNvPr id="339" name="Google Shape;339;p43"/>
          <p:cNvPicPr preferRelativeResize="0"/>
          <p:nvPr/>
        </p:nvPicPr>
        <p:blipFill>
          <a:blip r:embed="rId3">
            <a:alphaModFix/>
          </a:blip>
          <a:stretch>
            <a:fillRect/>
          </a:stretch>
        </p:blipFill>
        <p:spPr>
          <a:xfrm>
            <a:off x="4000501" y="0"/>
            <a:ext cx="5143501" cy="51435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43" name="Shape 343"/>
        <p:cNvGrpSpPr/>
        <p:nvPr/>
      </p:nvGrpSpPr>
      <p:grpSpPr>
        <a:xfrm>
          <a:off x="0" y="0"/>
          <a:ext cx="0" cy="0"/>
          <a:chOff x="0" y="0"/>
          <a:chExt cx="0" cy="0"/>
        </a:xfrm>
      </p:grpSpPr>
      <p:sp>
        <p:nvSpPr>
          <p:cNvPr id="344" name="Google Shape;344;p44"/>
          <p:cNvSpPr txBox="1"/>
          <p:nvPr/>
        </p:nvSpPr>
        <p:spPr>
          <a:xfrm>
            <a:off x="173500" y="0"/>
            <a:ext cx="3633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8F9FA"/>
                </a:solidFill>
              </a:rPr>
              <a:t>2nd Sun</a:t>
            </a:r>
            <a:endParaRPr b="1" sz="6000">
              <a:solidFill>
                <a:srgbClr val="F8F9FA"/>
              </a:solidFill>
            </a:endParaRPr>
          </a:p>
          <a:p>
            <a:pPr indent="0" lvl="0" marL="0" rtl="0" algn="l">
              <a:spcBef>
                <a:spcPts val="0"/>
              </a:spcBef>
              <a:spcAft>
                <a:spcPts val="0"/>
              </a:spcAft>
              <a:buNone/>
            </a:pPr>
            <a:r>
              <a:rPr b="1" lang="en" sz="1800">
                <a:solidFill>
                  <a:srgbClr val="CCCCCC"/>
                </a:solidFill>
              </a:rPr>
              <a:t>Nahui-Ehécatl (Wind Sun)</a:t>
            </a:r>
            <a:endParaRPr b="1" sz="1800">
              <a:solidFill>
                <a:srgbClr val="CCCCCC"/>
              </a:solidFill>
            </a:endParaRPr>
          </a:p>
          <a:p>
            <a:pPr indent="0" lvl="0" marL="0" rtl="0" algn="l">
              <a:spcBef>
                <a:spcPts val="0"/>
              </a:spcBef>
              <a:spcAft>
                <a:spcPts val="0"/>
              </a:spcAft>
              <a:buNone/>
            </a:pPr>
            <a:r>
              <a:t/>
            </a:r>
            <a:endParaRPr b="1" sz="18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Quetzalcoatl’s Sun</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Midnight to Dawn</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Monkeys/Apes</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Pleasure </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Wind/Hurricanes</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Ate pinion nuts</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Normal-sized people</a:t>
            </a:r>
            <a:endParaRPr b="1" sz="1500">
              <a:solidFill>
                <a:schemeClr val="accent4"/>
              </a:solidFill>
            </a:endParaRPr>
          </a:p>
        </p:txBody>
      </p:sp>
      <p:pic>
        <p:nvPicPr>
          <p:cNvPr id="345" name="Google Shape;345;p44"/>
          <p:cNvPicPr preferRelativeResize="0"/>
          <p:nvPr/>
        </p:nvPicPr>
        <p:blipFill>
          <a:blip r:embed="rId3">
            <a:alphaModFix/>
          </a:blip>
          <a:stretch>
            <a:fillRect/>
          </a:stretch>
        </p:blipFill>
        <p:spPr>
          <a:xfrm>
            <a:off x="4000500" y="0"/>
            <a:ext cx="5143501"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49" name="Shape 349"/>
        <p:cNvGrpSpPr/>
        <p:nvPr/>
      </p:nvGrpSpPr>
      <p:grpSpPr>
        <a:xfrm>
          <a:off x="0" y="0"/>
          <a:ext cx="0" cy="0"/>
          <a:chOff x="0" y="0"/>
          <a:chExt cx="0" cy="0"/>
        </a:xfrm>
      </p:grpSpPr>
      <p:pic>
        <p:nvPicPr>
          <p:cNvPr id="350" name="Google Shape;350;p45"/>
          <p:cNvPicPr preferRelativeResize="0"/>
          <p:nvPr/>
        </p:nvPicPr>
        <p:blipFill>
          <a:blip r:embed="rId3">
            <a:alphaModFix/>
          </a:blip>
          <a:stretch>
            <a:fillRect/>
          </a:stretch>
        </p:blipFill>
        <p:spPr>
          <a:xfrm>
            <a:off x="4000501" y="0"/>
            <a:ext cx="5143501" cy="5143501"/>
          </a:xfrm>
          <a:prstGeom prst="rect">
            <a:avLst/>
          </a:prstGeom>
          <a:noFill/>
          <a:ln>
            <a:noFill/>
          </a:ln>
        </p:spPr>
      </p:pic>
      <p:sp>
        <p:nvSpPr>
          <p:cNvPr id="351" name="Google Shape;351;p45"/>
          <p:cNvSpPr txBox="1"/>
          <p:nvPr/>
        </p:nvSpPr>
        <p:spPr>
          <a:xfrm>
            <a:off x="173500" y="0"/>
            <a:ext cx="3633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8F9FA"/>
                </a:solidFill>
              </a:rPr>
              <a:t>3rd Sun</a:t>
            </a:r>
            <a:endParaRPr b="1" sz="6000">
              <a:solidFill>
                <a:srgbClr val="F8F9FA"/>
              </a:solidFill>
            </a:endParaRPr>
          </a:p>
          <a:p>
            <a:pPr indent="0" lvl="0" marL="0" rtl="0" algn="l">
              <a:spcBef>
                <a:spcPts val="0"/>
              </a:spcBef>
              <a:spcAft>
                <a:spcPts val="0"/>
              </a:spcAft>
              <a:buNone/>
            </a:pPr>
            <a:r>
              <a:rPr b="1" lang="en" sz="1800">
                <a:solidFill>
                  <a:srgbClr val="CCCCCC"/>
                </a:solidFill>
              </a:rPr>
              <a:t>Nahui-Quiahuitl (Rain Sun)</a:t>
            </a:r>
            <a:endParaRPr b="1" sz="1800">
              <a:solidFill>
                <a:srgbClr val="CCCCCC"/>
              </a:solidFill>
            </a:endParaRPr>
          </a:p>
          <a:p>
            <a:pPr indent="0" lvl="0" marL="0" rtl="0" algn="l">
              <a:spcBef>
                <a:spcPts val="0"/>
              </a:spcBef>
              <a:spcAft>
                <a:spcPts val="0"/>
              </a:spcAft>
              <a:buNone/>
            </a:pPr>
            <a:r>
              <a:t/>
            </a:r>
            <a:endParaRPr b="1" sz="18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Tlaloc’s Sun</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Dawn to midday</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Drought</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Grief</a:t>
            </a:r>
            <a:r>
              <a:rPr b="1" lang="en" sz="1500">
                <a:solidFill>
                  <a:schemeClr val="accent4"/>
                </a:solidFill>
              </a:rPr>
              <a:t> over loss of wife</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Rain of fire</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Turkeys/birds</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Ate river reeds</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Left world ashes</a:t>
            </a:r>
            <a:endParaRPr b="1" sz="1500">
              <a:solidFill>
                <a:schemeClr val="accent4"/>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55" name="Shape 355"/>
        <p:cNvGrpSpPr/>
        <p:nvPr/>
      </p:nvGrpSpPr>
      <p:grpSpPr>
        <a:xfrm>
          <a:off x="0" y="0"/>
          <a:ext cx="0" cy="0"/>
          <a:chOff x="0" y="0"/>
          <a:chExt cx="0" cy="0"/>
        </a:xfrm>
      </p:grpSpPr>
      <p:sp>
        <p:nvSpPr>
          <p:cNvPr id="356" name="Google Shape;356;p46"/>
          <p:cNvSpPr txBox="1"/>
          <p:nvPr/>
        </p:nvSpPr>
        <p:spPr>
          <a:xfrm>
            <a:off x="173500" y="0"/>
            <a:ext cx="3633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8F9FA"/>
                </a:solidFill>
              </a:rPr>
              <a:t>4th</a:t>
            </a:r>
            <a:r>
              <a:rPr b="1" lang="en" sz="6000">
                <a:solidFill>
                  <a:srgbClr val="F8F9FA"/>
                </a:solidFill>
              </a:rPr>
              <a:t> Sun</a:t>
            </a:r>
            <a:endParaRPr b="1" sz="6000">
              <a:solidFill>
                <a:srgbClr val="F8F9FA"/>
              </a:solidFill>
            </a:endParaRPr>
          </a:p>
          <a:p>
            <a:pPr indent="0" lvl="0" marL="0" rtl="0" algn="l">
              <a:spcBef>
                <a:spcPts val="0"/>
              </a:spcBef>
              <a:spcAft>
                <a:spcPts val="0"/>
              </a:spcAft>
              <a:buNone/>
            </a:pPr>
            <a:r>
              <a:rPr b="1" lang="en" sz="1800">
                <a:solidFill>
                  <a:srgbClr val="CCCCCC"/>
                </a:solidFill>
              </a:rPr>
              <a:t>Nahui-Atl (Water Sun)</a:t>
            </a:r>
            <a:endParaRPr b="1" sz="1800">
              <a:solidFill>
                <a:srgbClr val="CCCCCC"/>
              </a:solidFill>
            </a:endParaRPr>
          </a:p>
          <a:p>
            <a:pPr indent="0" lvl="0" marL="0" rtl="0" algn="l">
              <a:spcBef>
                <a:spcPts val="0"/>
              </a:spcBef>
              <a:spcAft>
                <a:spcPts val="0"/>
              </a:spcAft>
              <a:buNone/>
            </a:pPr>
            <a:r>
              <a:t/>
            </a:r>
            <a:endParaRPr b="1" sz="18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Chalchiuhtlicue’s Sun</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Midday to dusk</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Cried blood</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Floods/rains</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Fish/dogs</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Ate wild seeds</a:t>
            </a:r>
            <a:endParaRPr b="1" sz="1500">
              <a:solidFill>
                <a:schemeClr val="accent4"/>
              </a:solidFill>
            </a:endParaRPr>
          </a:p>
          <a:p>
            <a:pPr indent="0" lvl="0" marL="0" rtl="0" algn="l">
              <a:spcBef>
                <a:spcPts val="0"/>
              </a:spcBef>
              <a:spcAft>
                <a:spcPts val="0"/>
              </a:spcAft>
              <a:buNone/>
            </a:pPr>
            <a:r>
              <a:t/>
            </a:r>
            <a:endParaRPr b="1" sz="1500">
              <a:solidFill>
                <a:schemeClr val="accent4"/>
              </a:solidFill>
            </a:endParaRPr>
          </a:p>
        </p:txBody>
      </p:sp>
      <p:pic>
        <p:nvPicPr>
          <p:cNvPr id="357" name="Google Shape;357;p46"/>
          <p:cNvPicPr preferRelativeResize="0"/>
          <p:nvPr/>
        </p:nvPicPr>
        <p:blipFill>
          <a:blip r:embed="rId3">
            <a:alphaModFix/>
          </a:blip>
          <a:stretch>
            <a:fillRect/>
          </a:stretch>
        </p:blipFill>
        <p:spPr>
          <a:xfrm flipH="1">
            <a:off x="4000498" y="0"/>
            <a:ext cx="5143501" cy="5143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1" name="Shape 361"/>
        <p:cNvGrpSpPr/>
        <p:nvPr/>
      </p:nvGrpSpPr>
      <p:grpSpPr>
        <a:xfrm>
          <a:off x="0" y="0"/>
          <a:ext cx="0" cy="0"/>
          <a:chOff x="0" y="0"/>
          <a:chExt cx="0" cy="0"/>
        </a:xfrm>
      </p:grpSpPr>
      <p:pic>
        <p:nvPicPr>
          <p:cNvPr id="362" name="Google Shape;362;p47"/>
          <p:cNvPicPr preferRelativeResize="0"/>
          <p:nvPr/>
        </p:nvPicPr>
        <p:blipFill>
          <a:blip r:embed="rId3">
            <a:alphaModFix amt="39000"/>
          </a:blip>
          <a:stretch>
            <a:fillRect/>
          </a:stretch>
        </p:blipFill>
        <p:spPr>
          <a:xfrm>
            <a:off x="-13" y="75"/>
            <a:ext cx="9144018" cy="5143501"/>
          </a:xfrm>
          <a:prstGeom prst="rect">
            <a:avLst/>
          </a:prstGeom>
          <a:noFill/>
          <a:ln>
            <a:noFill/>
          </a:ln>
        </p:spPr>
      </p:pic>
      <p:sp>
        <p:nvSpPr>
          <p:cNvPr id="363" name="Google Shape;363;p47"/>
          <p:cNvSpPr txBox="1"/>
          <p:nvPr/>
        </p:nvSpPr>
        <p:spPr>
          <a:xfrm>
            <a:off x="762000" y="428625"/>
            <a:ext cx="7620000" cy="428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Special Elite"/>
                <a:ea typeface="Special Elite"/>
                <a:cs typeface="Special Elite"/>
                <a:sym typeface="Special Elite"/>
              </a:rPr>
              <a:t>After six hundred years of inactivity, Quetzalcoatl and </a:t>
            </a:r>
            <a:r>
              <a:rPr lang="en" sz="2400">
                <a:solidFill>
                  <a:schemeClr val="lt1"/>
                </a:solidFill>
                <a:latin typeface="Special Elite"/>
                <a:ea typeface="Special Elite"/>
                <a:cs typeface="Special Elite"/>
                <a:sym typeface="Special Elite"/>
              </a:rPr>
              <a:t>Huitzilopochtli</a:t>
            </a:r>
            <a:r>
              <a:rPr lang="en" sz="2400">
                <a:solidFill>
                  <a:schemeClr val="lt1"/>
                </a:solidFill>
                <a:latin typeface="Special Elite"/>
                <a:ea typeface="Special Elite"/>
                <a:cs typeface="Special Elite"/>
                <a:sym typeface="Special Elite"/>
              </a:rPr>
              <a:t> began the creation of the world. They created fire and the sun, but not a whole sun, just a half sun that illuminated very little. </a:t>
            </a:r>
            <a:endParaRPr sz="2400">
              <a:solidFill>
                <a:schemeClr val="lt1"/>
              </a:solidFill>
              <a:latin typeface="Special Elite"/>
              <a:ea typeface="Special Elite"/>
              <a:cs typeface="Special Elite"/>
              <a:sym typeface="Special Elit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48"/>
          <p:cNvPicPr preferRelativeResize="0"/>
          <p:nvPr/>
        </p:nvPicPr>
        <p:blipFill rotWithShape="1">
          <a:blip r:embed="rId3">
            <a:alphaModFix/>
          </a:blip>
          <a:srcRect b="41468" l="31980" r="39028" t="30438"/>
          <a:stretch/>
        </p:blipFill>
        <p:spPr>
          <a:xfrm>
            <a:off x="752307" y="61225"/>
            <a:ext cx="8391695" cy="5082275"/>
          </a:xfrm>
          <a:prstGeom prst="rect">
            <a:avLst/>
          </a:prstGeom>
          <a:noFill/>
          <a:ln>
            <a:noFill/>
          </a:ln>
        </p:spPr>
      </p:pic>
      <p:cxnSp>
        <p:nvCxnSpPr>
          <p:cNvPr id="369" name="Google Shape;369;p48"/>
          <p:cNvCxnSpPr/>
          <p:nvPr/>
        </p:nvCxnSpPr>
        <p:spPr>
          <a:xfrm>
            <a:off x="1001704" y="1179745"/>
            <a:ext cx="2366100" cy="0"/>
          </a:xfrm>
          <a:prstGeom prst="straightConnector1">
            <a:avLst/>
          </a:prstGeom>
          <a:noFill/>
          <a:ln cap="flat" cmpd="sng" w="38100">
            <a:solidFill>
              <a:srgbClr val="FF0000"/>
            </a:solidFill>
            <a:prstDash val="solid"/>
            <a:round/>
            <a:headEnd len="med" w="med" type="none"/>
            <a:tailEnd len="med" w="med" type="none"/>
          </a:ln>
        </p:spPr>
      </p:cxnSp>
      <p:cxnSp>
        <p:nvCxnSpPr>
          <p:cNvPr id="370" name="Google Shape;370;p48"/>
          <p:cNvCxnSpPr/>
          <p:nvPr/>
        </p:nvCxnSpPr>
        <p:spPr>
          <a:xfrm>
            <a:off x="956792" y="1383020"/>
            <a:ext cx="1706700" cy="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74" name="Shape 374"/>
        <p:cNvGrpSpPr/>
        <p:nvPr/>
      </p:nvGrpSpPr>
      <p:grpSpPr>
        <a:xfrm>
          <a:off x="0" y="0"/>
          <a:ext cx="0" cy="0"/>
          <a:chOff x="0" y="0"/>
          <a:chExt cx="0" cy="0"/>
        </a:xfrm>
      </p:grpSpPr>
      <p:sp>
        <p:nvSpPr>
          <p:cNvPr id="375" name="Google Shape;375;p49"/>
          <p:cNvSpPr txBox="1"/>
          <p:nvPr/>
        </p:nvSpPr>
        <p:spPr>
          <a:xfrm>
            <a:off x="173500" y="0"/>
            <a:ext cx="3633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8F9FA"/>
                </a:solidFill>
              </a:rPr>
              <a:t>5</a:t>
            </a:r>
            <a:r>
              <a:rPr b="1" lang="en" sz="6000">
                <a:solidFill>
                  <a:srgbClr val="F8F9FA"/>
                </a:solidFill>
              </a:rPr>
              <a:t>th Sun</a:t>
            </a:r>
            <a:endParaRPr b="1" sz="6000">
              <a:solidFill>
                <a:srgbClr val="F8F9FA"/>
              </a:solidFill>
            </a:endParaRPr>
          </a:p>
          <a:p>
            <a:pPr indent="0" lvl="0" marL="0" rtl="0" algn="l">
              <a:spcBef>
                <a:spcPts val="0"/>
              </a:spcBef>
              <a:spcAft>
                <a:spcPts val="0"/>
              </a:spcAft>
              <a:buNone/>
            </a:pPr>
            <a:r>
              <a:rPr b="1" lang="en" sz="1800">
                <a:solidFill>
                  <a:srgbClr val="CCCCCC"/>
                </a:solidFill>
              </a:rPr>
              <a:t>Nahui-Ollin (Earthquake Sun)</a:t>
            </a:r>
            <a:endParaRPr b="1" sz="1800">
              <a:solidFill>
                <a:srgbClr val="CCCCCC"/>
              </a:solidFill>
            </a:endParaRPr>
          </a:p>
          <a:p>
            <a:pPr indent="0" lvl="0" marL="0" rtl="0" algn="l">
              <a:spcBef>
                <a:spcPts val="0"/>
              </a:spcBef>
              <a:spcAft>
                <a:spcPts val="0"/>
              </a:spcAft>
              <a:buNone/>
            </a:pPr>
            <a:r>
              <a:t/>
            </a:r>
            <a:endParaRPr b="1" sz="18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Tonatiuh’s Sun</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Sunset to midnight</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Earthquakes</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First eclipse</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First moon</a:t>
            </a:r>
            <a:endParaRPr b="1" sz="1500">
              <a:solidFill>
                <a:schemeClr val="accent4"/>
              </a:solidFill>
            </a:endParaRPr>
          </a:p>
          <a:p>
            <a:pPr indent="-323850" lvl="0" marL="457200" rtl="0" algn="l">
              <a:spcBef>
                <a:spcPts val="0"/>
              </a:spcBef>
              <a:spcAft>
                <a:spcPts val="0"/>
              </a:spcAft>
              <a:buClr>
                <a:schemeClr val="accent4"/>
              </a:buClr>
              <a:buSzPts val="1500"/>
              <a:buChar char="●"/>
            </a:pPr>
            <a:r>
              <a:rPr b="1" lang="en" sz="1500">
                <a:solidFill>
                  <a:schemeClr val="accent4"/>
                </a:solidFill>
              </a:rPr>
              <a:t>Ate maize from ants in food mtn i.e. 1st Sun</a:t>
            </a:r>
            <a:endParaRPr b="1" sz="1500">
              <a:solidFill>
                <a:schemeClr val="accent4"/>
              </a:solidFill>
            </a:endParaRPr>
          </a:p>
          <a:p>
            <a:pPr indent="0" lvl="0" marL="0" rtl="0" algn="l">
              <a:spcBef>
                <a:spcPts val="0"/>
              </a:spcBef>
              <a:spcAft>
                <a:spcPts val="0"/>
              </a:spcAft>
              <a:buNone/>
            </a:pPr>
            <a:r>
              <a:t/>
            </a:r>
            <a:endParaRPr b="1" sz="1500">
              <a:solidFill>
                <a:schemeClr val="accent4"/>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379" name="Shape 379"/>
        <p:cNvGrpSpPr/>
        <p:nvPr/>
      </p:nvGrpSpPr>
      <p:grpSpPr>
        <a:xfrm>
          <a:off x="0" y="0"/>
          <a:ext cx="0" cy="0"/>
          <a:chOff x="0" y="0"/>
          <a:chExt cx="0" cy="0"/>
        </a:xfrm>
      </p:grpSpPr>
      <p:sp>
        <p:nvSpPr>
          <p:cNvPr id="380" name="Google Shape;380;p50"/>
          <p:cNvSpPr txBox="1"/>
          <p:nvPr/>
        </p:nvSpPr>
        <p:spPr>
          <a:xfrm>
            <a:off x="0" y="0"/>
            <a:ext cx="91440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0">
                <a:solidFill>
                  <a:schemeClr val="dk1"/>
                </a:solidFill>
              </a:rPr>
              <a:t>The Fifth Sun</a:t>
            </a:r>
            <a:endParaRPr b="1" sz="6000">
              <a:solidFill>
                <a:schemeClr val="dk1"/>
              </a:solidFill>
            </a:endParaRPr>
          </a:p>
          <a:p>
            <a:pPr indent="0" lvl="0" marL="0" rtl="0" algn="l">
              <a:spcBef>
                <a:spcPts val="0"/>
              </a:spcBef>
              <a:spcAft>
                <a:spcPts val="0"/>
              </a:spcAft>
              <a:buNone/>
            </a:pPr>
            <a:r>
              <a:rPr b="1" lang="en" sz="2400">
                <a:solidFill>
                  <a:schemeClr val="dk1"/>
                </a:solidFill>
              </a:rPr>
              <a:t>Nahui-Ollin (Earthquake Sun)</a:t>
            </a:r>
            <a:endParaRPr b="1" sz="2400">
              <a:solidFill>
                <a:schemeClr val="dk1"/>
              </a:solidFill>
            </a:endParaRPr>
          </a:p>
          <a:p>
            <a:pPr indent="-342900" lvl="0" marL="457200" rtl="0" algn="l">
              <a:spcBef>
                <a:spcPts val="0"/>
              </a:spcBef>
              <a:spcAft>
                <a:spcPts val="0"/>
              </a:spcAft>
              <a:buClr>
                <a:schemeClr val="dk1"/>
              </a:buClr>
              <a:buSzPts val="1800"/>
              <a:buChar char="●"/>
            </a:pPr>
            <a:r>
              <a:rPr b="1" lang="en" sz="1800">
                <a:solidFill>
                  <a:schemeClr val="dk1"/>
                </a:solidFill>
              </a:rPr>
              <a:t>Sunset to midnight</a:t>
            </a:r>
            <a:endParaRPr b="1" sz="1800">
              <a:solidFill>
                <a:schemeClr val="dk1"/>
              </a:solidFill>
            </a:endParaRPr>
          </a:p>
          <a:p>
            <a:pPr indent="-342900" lvl="0" marL="457200" rtl="0" algn="l">
              <a:spcBef>
                <a:spcPts val="0"/>
              </a:spcBef>
              <a:spcAft>
                <a:spcPts val="0"/>
              </a:spcAft>
              <a:buClr>
                <a:schemeClr val="dk1"/>
              </a:buClr>
              <a:buSzPts val="1800"/>
              <a:buChar char="●"/>
            </a:pPr>
            <a:r>
              <a:rPr b="1" lang="en" sz="1800">
                <a:solidFill>
                  <a:schemeClr val="dk1"/>
                </a:solidFill>
              </a:rPr>
              <a:t>Earthquakes</a:t>
            </a:r>
            <a:endParaRPr b="1" sz="1800">
              <a:solidFill>
                <a:schemeClr val="dk1"/>
              </a:solidFill>
            </a:endParaRPr>
          </a:p>
          <a:p>
            <a:pPr indent="-342900" lvl="0" marL="457200" rtl="0" algn="l">
              <a:spcBef>
                <a:spcPts val="0"/>
              </a:spcBef>
              <a:spcAft>
                <a:spcPts val="0"/>
              </a:spcAft>
              <a:buClr>
                <a:schemeClr val="dk1"/>
              </a:buClr>
              <a:buSzPts val="1800"/>
              <a:buChar char="●"/>
            </a:pPr>
            <a:r>
              <a:rPr b="1" lang="en" sz="1800">
                <a:solidFill>
                  <a:schemeClr val="dk1"/>
                </a:solidFill>
              </a:rPr>
              <a:t>First eclipse</a:t>
            </a:r>
            <a:endParaRPr b="1" sz="1800">
              <a:solidFill>
                <a:schemeClr val="dk1"/>
              </a:solidFill>
            </a:endParaRPr>
          </a:p>
          <a:p>
            <a:pPr indent="-342900" lvl="0" marL="457200" rtl="0" algn="l">
              <a:spcBef>
                <a:spcPts val="0"/>
              </a:spcBef>
              <a:spcAft>
                <a:spcPts val="0"/>
              </a:spcAft>
              <a:buClr>
                <a:schemeClr val="dk1"/>
              </a:buClr>
              <a:buSzPts val="1800"/>
              <a:buChar char="●"/>
            </a:pPr>
            <a:r>
              <a:rPr b="1" lang="en" sz="1800">
                <a:solidFill>
                  <a:schemeClr val="dk1"/>
                </a:solidFill>
              </a:rPr>
              <a:t>First moon</a:t>
            </a:r>
            <a:endParaRPr b="1" sz="1800">
              <a:solidFill>
                <a:schemeClr val="dk1"/>
              </a:solidFill>
            </a:endParaRPr>
          </a:p>
          <a:p>
            <a:pPr indent="-342900" lvl="0" marL="457200" rtl="0" algn="l">
              <a:spcBef>
                <a:spcPts val="0"/>
              </a:spcBef>
              <a:spcAft>
                <a:spcPts val="0"/>
              </a:spcAft>
              <a:buClr>
                <a:schemeClr val="dk1"/>
              </a:buClr>
              <a:buSzPts val="1800"/>
              <a:buChar char="●"/>
            </a:pPr>
            <a:r>
              <a:rPr b="1" lang="en" sz="1800">
                <a:solidFill>
                  <a:schemeClr val="dk1"/>
                </a:solidFill>
              </a:rPr>
              <a:t>Ate maize from ants in food mtn</a:t>
            </a:r>
            <a:endParaRPr b="1" sz="1800">
              <a:solidFill>
                <a:schemeClr val="dk1"/>
              </a:solidFill>
            </a:endParaRPr>
          </a:p>
          <a:p>
            <a:pPr indent="-342900" lvl="0" marL="457200" rtl="0" algn="l">
              <a:spcBef>
                <a:spcPts val="0"/>
              </a:spcBef>
              <a:spcAft>
                <a:spcPts val="0"/>
              </a:spcAft>
              <a:buClr>
                <a:schemeClr val="dk1"/>
              </a:buClr>
              <a:buSzPts val="1800"/>
              <a:buChar char="●"/>
            </a:pPr>
            <a:r>
              <a:rPr b="1" lang="en" sz="1800">
                <a:solidFill>
                  <a:schemeClr val="dk1"/>
                </a:solidFill>
              </a:rPr>
              <a:t>Underworld had bones Quetzalcoatl</a:t>
            </a:r>
            <a:endParaRPr b="1" sz="1800">
              <a:solidFill>
                <a:schemeClr val="dk1"/>
              </a:solidFill>
            </a:endParaRPr>
          </a:p>
        </p:txBody>
      </p:sp>
      <p:sp>
        <p:nvSpPr>
          <p:cNvPr id="381" name="Google Shape;381;p50"/>
          <p:cNvSpPr txBox="1"/>
          <p:nvPr/>
        </p:nvSpPr>
        <p:spPr>
          <a:xfrm>
            <a:off x="5153700" y="25"/>
            <a:ext cx="3745200" cy="51435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t>At first there were no people under the fifth sun. The inhabitants of the earlier worlds had died, and their bones littered Mictlan, the underworld. Quetzalcoatl and his twin, Xolotl, journeyed to Mictlan to find the bones, arousing the fury of the Death Lord. As he fled from the underworld, Quetzalcoatl dropped the bones, and they broke into pieces. He gathered up the pieces and took them to the earth goddess Cihuacoatl (Snake Woman), who ground them into flour. Quetzalcoatl moistened the flour with his own blood, which gave it life. Then he and Xolotl shaped the mixture into human forms and taught the new creatures how to reproduce themselves.</a:t>
            </a:r>
            <a:endParaRPr/>
          </a:p>
          <a:p>
            <a:pPr indent="0" lvl="0" marL="0" rtl="0" algn="r">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85" name="Shape 385"/>
        <p:cNvGrpSpPr/>
        <p:nvPr/>
      </p:nvGrpSpPr>
      <p:grpSpPr>
        <a:xfrm>
          <a:off x="0" y="0"/>
          <a:ext cx="0" cy="0"/>
          <a:chOff x="0" y="0"/>
          <a:chExt cx="0" cy="0"/>
        </a:xfrm>
      </p:grpSpPr>
      <p:pic>
        <p:nvPicPr>
          <p:cNvPr id="386" name="Google Shape;386;p51"/>
          <p:cNvPicPr preferRelativeResize="0"/>
          <p:nvPr/>
        </p:nvPicPr>
        <p:blipFill rotWithShape="1">
          <a:blip r:embed="rId3">
            <a:alphaModFix/>
          </a:blip>
          <a:srcRect b="49094" l="39703" r="25256" t="38797"/>
          <a:stretch/>
        </p:blipFill>
        <p:spPr>
          <a:xfrm>
            <a:off x="2163525" y="3064047"/>
            <a:ext cx="4572001" cy="987478"/>
          </a:xfrm>
          <a:prstGeom prst="rect">
            <a:avLst/>
          </a:prstGeom>
          <a:noFill/>
          <a:ln>
            <a:noFill/>
          </a:ln>
        </p:spPr>
      </p:pic>
      <p:pic>
        <p:nvPicPr>
          <p:cNvPr id="387" name="Google Shape;387;p51"/>
          <p:cNvPicPr preferRelativeResize="0"/>
          <p:nvPr/>
        </p:nvPicPr>
        <p:blipFill>
          <a:blip r:embed="rId4">
            <a:alphaModFix/>
          </a:blip>
          <a:stretch>
            <a:fillRect/>
          </a:stretch>
        </p:blipFill>
        <p:spPr>
          <a:xfrm>
            <a:off x="0" y="482200"/>
            <a:ext cx="9144000" cy="4179103"/>
          </a:xfrm>
          <a:prstGeom prst="rect">
            <a:avLst/>
          </a:prstGeom>
          <a:noFill/>
          <a:ln>
            <a:noFill/>
          </a:ln>
        </p:spPr>
      </p:pic>
      <p:sp>
        <p:nvSpPr>
          <p:cNvPr id="388" name="Google Shape;388;p51"/>
          <p:cNvSpPr txBox="1"/>
          <p:nvPr/>
        </p:nvSpPr>
        <p:spPr>
          <a:xfrm>
            <a:off x="1061350" y="3754900"/>
            <a:ext cx="7021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lt1"/>
                </a:solidFill>
              </a:rPr>
              <a:t>The beginning of this shift out of the Fifth Sun was marked by the full solar eclipse that was seen on July 11th, 1991, in Mexico City</a:t>
            </a:r>
            <a:endParaRPr sz="18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8" name="Shape 78"/>
        <p:cNvGrpSpPr/>
        <p:nvPr/>
      </p:nvGrpSpPr>
      <p:grpSpPr>
        <a:xfrm>
          <a:off x="0" y="0"/>
          <a:ext cx="0" cy="0"/>
          <a:chOff x="0" y="0"/>
          <a:chExt cx="0" cy="0"/>
        </a:xfrm>
      </p:grpSpPr>
      <p:sp>
        <p:nvSpPr>
          <p:cNvPr id="79" name="Google Shape;79;p16"/>
          <p:cNvSpPr/>
          <p:nvPr/>
        </p:nvSpPr>
        <p:spPr>
          <a:xfrm>
            <a:off x="3051400" y="0"/>
            <a:ext cx="30411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 name="Google Shape;80;p16"/>
          <p:cNvPicPr preferRelativeResize="0"/>
          <p:nvPr/>
        </p:nvPicPr>
        <p:blipFill rotWithShape="1">
          <a:blip r:embed="rId3">
            <a:alphaModFix/>
          </a:blip>
          <a:srcRect b="30934" l="69245" r="0" t="54900"/>
          <a:stretch/>
        </p:blipFill>
        <p:spPr>
          <a:xfrm>
            <a:off x="3031325" y="-15292"/>
            <a:ext cx="3071400" cy="5143501"/>
          </a:xfrm>
          <a:prstGeom prst="rect">
            <a:avLst/>
          </a:prstGeom>
          <a:noFill/>
          <a:ln>
            <a:noFill/>
          </a:ln>
        </p:spPr>
      </p:pic>
      <p:pic>
        <p:nvPicPr>
          <p:cNvPr id="81" name="Google Shape;81;p16"/>
          <p:cNvPicPr preferRelativeResize="0"/>
          <p:nvPr/>
        </p:nvPicPr>
        <p:blipFill>
          <a:blip r:embed="rId4">
            <a:alphaModFix/>
          </a:blip>
          <a:stretch>
            <a:fillRect/>
          </a:stretch>
        </p:blipFill>
        <p:spPr>
          <a:xfrm>
            <a:off x="3816413" y="2146783"/>
            <a:ext cx="1511150" cy="1051510"/>
          </a:xfrm>
          <a:prstGeom prst="rect">
            <a:avLst/>
          </a:prstGeom>
          <a:noFill/>
          <a:ln>
            <a:noFill/>
          </a:ln>
        </p:spPr>
      </p:pic>
      <p:pic>
        <p:nvPicPr>
          <p:cNvPr id="82" name="Google Shape;82;p16"/>
          <p:cNvPicPr preferRelativeResize="0"/>
          <p:nvPr/>
        </p:nvPicPr>
        <p:blipFill>
          <a:blip r:embed="rId5">
            <a:alphaModFix/>
          </a:blip>
          <a:stretch>
            <a:fillRect/>
          </a:stretch>
        </p:blipFill>
        <p:spPr>
          <a:xfrm>
            <a:off x="594223" y="1999775"/>
            <a:ext cx="1722399" cy="1143950"/>
          </a:xfrm>
          <a:prstGeom prst="rect">
            <a:avLst/>
          </a:prstGeom>
          <a:noFill/>
          <a:ln>
            <a:noFill/>
          </a:ln>
        </p:spPr>
      </p:pic>
      <p:sp>
        <p:nvSpPr>
          <p:cNvPr id="83" name="Google Shape;83;p16"/>
          <p:cNvSpPr txBox="1"/>
          <p:nvPr/>
        </p:nvSpPr>
        <p:spPr>
          <a:xfrm>
            <a:off x="0" y="0"/>
            <a:ext cx="30411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300">
                <a:solidFill>
                  <a:srgbClr val="F8F9FA"/>
                </a:solidFill>
              </a:rPr>
              <a:t>Tlaltecuhtli</a:t>
            </a:r>
            <a:endParaRPr>
              <a:solidFill>
                <a:srgbClr val="F8F9FA"/>
              </a:solidFill>
            </a:endParaRPr>
          </a:p>
        </p:txBody>
      </p:sp>
      <p:sp>
        <p:nvSpPr>
          <p:cNvPr id="84" name="Google Shape;84;p16"/>
          <p:cNvSpPr txBox="1"/>
          <p:nvPr/>
        </p:nvSpPr>
        <p:spPr>
          <a:xfrm>
            <a:off x="3041300" y="-15300"/>
            <a:ext cx="30714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300">
                <a:solidFill>
                  <a:schemeClr val="dk1"/>
                </a:solidFill>
              </a:rPr>
              <a:t>Ometéotl</a:t>
            </a:r>
            <a:endParaRPr>
              <a:solidFill>
                <a:schemeClr val="dk1"/>
              </a:solidFill>
            </a:endParaRPr>
          </a:p>
        </p:txBody>
      </p:sp>
      <p:sp>
        <p:nvSpPr>
          <p:cNvPr id="85" name="Google Shape;85;p16"/>
          <p:cNvSpPr txBox="1"/>
          <p:nvPr/>
        </p:nvSpPr>
        <p:spPr>
          <a:xfrm>
            <a:off x="6112700" y="-15300"/>
            <a:ext cx="30411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300">
                <a:solidFill>
                  <a:srgbClr val="F8F9FA"/>
                </a:solidFill>
              </a:rPr>
              <a:t>Chimalma</a:t>
            </a:r>
            <a:endParaRPr>
              <a:solidFill>
                <a:srgbClr val="F8F9FA"/>
              </a:solidFill>
            </a:endParaRPr>
          </a:p>
        </p:txBody>
      </p:sp>
      <p:cxnSp>
        <p:nvCxnSpPr>
          <p:cNvPr id="86" name="Google Shape;86;p16"/>
          <p:cNvCxnSpPr/>
          <p:nvPr/>
        </p:nvCxnSpPr>
        <p:spPr>
          <a:xfrm rot="10800000">
            <a:off x="3031334" y="-15300"/>
            <a:ext cx="0" cy="5174100"/>
          </a:xfrm>
          <a:prstGeom prst="straightConnector1">
            <a:avLst/>
          </a:prstGeom>
          <a:noFill/>
          <a:ln cap="flat" cmpd="sng" w="9525">
            <a:solidFill>
              <a:schemeClr val="dk2"/>
            </a:solidFill>
            <a:prstDash val="solid"/>
            <a:round/>
            <a:headEnd len="med" w="med" type="none"/>
            <a:tailEnd len="med" w="med" type="none"/>
          </a:ln>
        </p:spPr>
      </p:cxnSp>
      <p:cxnSp>
        <p:nvCxnSpPr>
          <p:cNvPr id="87" name="Google Shape;87;p16"/>
          <p:cNvCxnSpPr/>
          <p:nvPr/>
        </p:nvCxnSpPr>
        <p:spPr>
          <a:xfrm rot="10800000">
            <a:off x="6112666" y="-15300"/>
            <a:ext cx="0" cy="5174100"/>
          </a:xfrm>
          <a:prstGeom prst="straightConnector1">
            <a:avLst/>
          </a:prstGeom>
          <a:noFill/>
          <a:ln cap="flat" cmpd="sng" w="9525">
            <a:solidFill>
              <a:schemeClr val="dk2"/>
            </a:solidFill>
            <a:prstDash val="solid"/>
            <a:round/>
            <a:headEnd len="med" w="med" type="none"/>
            <a:tailEnd len="med" w="med" type="none"/>
          </a:ln>
        </p:spPr>
      </p:cxnSp>
      <p:pic>
        <p:nvPicPr>
          <p:cNvPr id="88" name="Google Shape;88;p16"/>
          <p:cNvPicPr preferRelativeResize="0"/>
          <p:nvPr/>
        </p:nvPicPr>
        <p:blipFill>
          <a:blip r:embed="rId6">
            <a:alphaModFix/>
          </a:blip>
          <a:stretch>
            <a:fillRect/>
          </a:stretch>
        </p:blipFill>
        <p:spPr>
          <a:xfrm>
            <a:off x="470866" y="1386675"/>
            <a:ext cx="2099373" cy="2571750"/>
          </a:xfrm>
          <a:prstGeom prst="rect">
            <a:avLst/>
          </a:prstGeom>
          <a:noFill/>
          <a:ln>
            <a:noFill/>
          </a:ln>
        </p:spPr>
      </p:pic>
      <p:pic>
        <p:nvPicPr>
          <p:cNvPr id="89" name="Google Shape;89;p16"/>
          <p:cNvPicPr preferRelativeResize="0"/>
          <p:nvPr/>
        </p:nvPicPr>
        <p:blipFill>
          <a:blip r:embed="rId3">
            <a:alphaModFix/>
          </a:blip>
          <a:stretch>
            <a:fillRect/>
          </a:stretch>
        </p:blipFill>
        <p:spPr>
          <a:xfrm>
            <a:off x="3522312" y="1236404"/>
            <a:ext cx="2099375" cy="2953942"/>
          </a:xfrm>
          <a:prstGeom prst="rect">
            <a:avLst/>
          </a:prstGeom>
          <a:noFill/>
          <a:ln>
            <a:noFill/>
          </a:ln>
        </p:spPr>
      </p:pic>
      <p:pic>
        <p:nvPicPr>
          <p:cNvPr id="90" name="Google Shape;90;p16"/>
          <p:cNvPicPr preferRelativeResize="0"/>
          <p:nvPr/>
        </p:nvPicPr>
        <p:blipFill>
          <a:blip r:embed="rId7">
            <a:alphaModFix/>
          </a:blip>
          <a:stretch>
            <a:fillRect/>
          </a:stretch>
        </p:blipFill>
        <p:spPr>
          <a:xfrm>
            <a:off x="6673600" y="1325051"/>
            <a:ext cx="2184650" cy="2694974"/>
          </a:xfrm>
          <a:prstGeom prst="rect">
            <a:avLst/>
          </a:prstGeom>
          <a:noFill/>
          <a:ln>
            <a:noFill/>
          </a:ln>
        </p:spPr>
      </p:pic>
      <p:cxnSp>
        <p:nvCxnSpPr>
          <p:cNvPr id="91" name="Google Shape;91;p16"/>
          <p:cNvCxnSpPr/>
          <p:nvPr/>
        </p:nvCxnSpPr>
        <p:spPr>
          <a:xfrm>
            <a:off x="2647838" y="3082025"/>
            <a:ext cx="780300" cy="0"/>
          </a:xfrm>
          <a:prstGeom prst="straightConnector1">
            <a:avLst/>
          </a:prstGeom>
          <a:noFill/>
          <a:ln cap="flat" cmpd="sng" w="38100">
            <a:solidFill>
              <a:srgbClr val="FF0000"/>
            </a:solidFill>
            <a:prstDash val="solid"/>
            <a:round/>
            <a:headEnd len="med" w="med" type="triangle"/>
            <a:tailEnd len="med" w="med" type="triangle"/>
          </a:ln>
        </p:spPr>
      </p:cxnSp>
      <p:cxnSp>
        <p:nvCxnSpPr>
          <p:cNvPr id="92" name="Google Shape;92;p16"/>
          <p:cNvCxnSpPr/>
          <p:nvPr/>
        </p:nvCxnSpPr>
        <p:spPr>
          <a:xfrm>
            <a:off x="5689150" y="3082025"/>
            <a:ext cx="836700" cy="0"/>
          </a:xfrm>
          <a:prstGeom prst="straightConnector1">
            <a:avLst/>
          </a:prstGeom>
          <a:noFill/>
          <a:ln cap="flat" cmpd="sng" w="38100">
            <a:solidFill>
              <a:srgbClr val="FF0000"/>
            </a:solidFill>
            <a:prstDash val="solid"/>
            <a:round/>
            <a:headEnd len="med" w="med" type="triangle"/>
            <a:tailEnd len="med" w="med" type="triangl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2" name="Shape 392"/>
        <p:cNvGrpSpPr/>
        <p:nvPr/>
      </p:nvGrpSpPr>
      <p:grpSpPr>
        <a:xfrm>
          <a:off x="0" y="0"/>
          <a:ext cx="0" cy="0"/>
          <a:chOff x="0" y="0"/>
          <a:chExt cx="0" cy="0"/>
        </a:xfrm>
      </p:grpSpPr>
      <p:pic>
        <p:nvPicPr>
          <p:cNvPr id="393" name="Google Shape;393;p52"/>
          <p:cNvPicPr preferRelativeResize="0"/>
          <p:nvPr/>
        </p:nvPicPr>
        <p:blipFill>
          <a:blip r:embed="rId3">
            <a:alphaModFix/>
          </a:blip>
          <a:stretch>
            <a:fillRect/>
          </a:stretch>
        </p:blipFill>
        <p:spPr>
          <a:xfrm>
            <a:off x="4225000" y="224500"/>
            <a:ext cx="4694502" cy="4694502"/>
          </a:xfrm>
          <a:prstGeom prst="rect">
            <a:avLst/>
          </a:prstGeom>
          <a:noFill/>
          <a:ln>
            <a:noFill/>
          </a:ln>
        </p:spPr>
      </p:pic>
      <p:sp>
        <p:nvSpPr>
          <p:cNvPr id="394" name="Google Shape;394;p52"/>
          <p:cNvSpPr txBox="1"/>
          <p:nvPr/>
        </p:nvSpPr>
        <p:spPr>
          <a:xfrm>
            <a:off x="326575" y="224500"/>
            <a:ext cx="3629700" cy="189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300">
                <a:solidFill>
                  <a:schemeClr val="lt1"/>
                </a:solidFill>
              </a:rPr>
              <a:t>The First Eclipse was a product of the 5th Sun.</a:t>
            </a:r>
            <a:endParaRPr sz="3300">
              <a:solidFill>
                <a:schemeClr val="lt1"/>
              </a:solidFill>
            </a:endParaRPr>
          </a:p>
        </p:txBody>
      </p:sp>
      <p:pic>
        <p:nvPicPr>
          <p:cNvPr id="395" name="Google Shape;395;p52"/>
          <p:cNvPicPr preferRelativeResize="0"/>
          <p:nvPr/>
        </p:nvPicPr>
        <p:blipFill rotWithShape="1">
          <a:blip r:embed="rId4">
            <a:alphaModFix/>
          </a:blip>
          <a:srcRect b="33561" l="11440" r="48972" t="24271"/>
          <a:stretch/>
        </p:blipFill>
        <p:spPr>
          <a:xfrm>
            <a:off x="161588" y="2291375"/>
            <a:ext cx="3959675" cy="26361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7"/>
          <p:cNvPicPr preferRelativeResize="0"/>
          <p:nvPr/>
        </p:nvPicPr>
        <p:blipFill rotWithShape="1">
          <a:blip r:embed="rId3">
            <a:alphaModFix/>
          </a:blip>
          <a:srcRect b="0" l="95844" r="0" t="0"/>
          <a:stretch/>
        </p:blipFill>
        <p:spPr>
          <a:xfrm flipH="1">
            <a:off x="8347975" y="833950"/>
            <a:ext cx="796025" cy="4320000"/>
          </a:xfrm>
          <a:prstGeom prst="rect">
            <a:avLst/>
          </a:prstGeom>
          <a:noFill/>
          <a:ln>
            <a:noFill/>
          </a:ln>
        </p:spPr>
      </p:pic>
      <p:pic>
        <p:nvPicPr>
          <p:cNvPr id="98" name="Google Shape;98;p17"/>
          <p:cNvPicPr preferRelativeResize="0"/>
          <p:nvPr/>
        </p:nvPicPr>
        <p:blipFill rotWithShape="1">
          <a:blip r:embed="rId3">
            <a:alphaModFix/>
          </a:blip>
          <a:srcRect b="0" l="0" r="93452" t="0"/>
          <a:stretch/>
        </p:blipFill>
        <p:spPr>
          <a:xfrm flipH="1">
            <a:off x="0" y="833950"/>
            <a:ext cx="796025" cy="4320000"/>
          </a:xfrm>
          <a:prstGeom prst="rect">
            <a:avLst/>
          </a:prstGeom>
          <a:noFill/>
          <a:ln>
            <a:noFill/>
          </a:ln>
        </p:spPr>
      </p:pic>
      <p:pic>
        <p:nvPicPr>
          <p:cNvPr id="99" name="Google Shape;99;p17"/>
          <p:cNvPicPr preferRelativeResize="0"/>
          <p:nvPr/>
        </p:nvPicPr>
        <p:blipFill>
          <a:blip r:embed="rId3">
            <a:alphaModFix/>
          </a:blip>
          <a:stretch>
            <a:fillRect/>
          </a:stretch>
        </p:blipFill>
        <p:spPr>
          <a:xfrm>
            <a:off x="732022" y="833950"/>
            <a:ext cx="7680002" cy="4320000"/>
          </a:xfrm>
          <a:prstGeom prst="rect">
            <a:avLst/>
          </a:prstGeom>
          <a:noFill/>
          <a:ln>
            <a:noFill/>
          </a:ln>
        </p:spPr>
      </p:pic>
      <p:sp>
        <p:nvSpPr>
          <p:cNvPr id="100" name="Google Shape;100;p17"/>
          <p:cNvSpPr txBox="1"/>
          <p:nvPr/>
        </p:nvSpPr>
        <p:spPr>
          <a:xfrm>
            <a:off x="25" y="10450"/>
            <a:ext cx="9144000" cy="823500"/>
          </a:xfrm>
          <a:prstGeom prst="rect">
            <a:avLst/>
          </a:prstGeom>
          <a:solidFill>
            <a:schemeClr val="dk1"/>
          </a:solidFill>
          <a:ln>
            <a:noFill/>
          </a:ln>
        </p:spPr>
        <p:txBody>
          <a:bodyPr anchorCtr="0" anchor="t" bIns="91425" lIns="91425" spcFirstLastPara="1" rIns="91425" wrap="square" tIns="91425">
            <a:spAutoFit/>
          </a:bodyPr>
          <a:lstStyle/>
          <a:p>
            <a:pPr indent="0" lvl="0" marL="0" rtl="0" algn="l">
              <a:lnSpc>
                <a:spcPct val="130000"/>
              </a:lnSpc>
              <a:spcBef>
                <a:spcPts val="0"/>
              </a:spcBef>
              <a:spcAft>
                <a:spcPts val="600"/>
              </a:spcAft>
              <a:buNone/>
            </a:pPr>
            <a:r>
              <a:rPr b="1" lang="en" sz="4150">
                <a:solidFill>
                  <a:schemeClr val="lt1"/>
                </a:solidFill>
              </a:rPr>
              <a:t>Tlaltecuhtli</a:t>
            </a:r>
            <a:r>
              <a:rPr b="1" lang="en" sz="4150">
                <a:solidFill>
                  <a:schemeClr val="lt1"/>
                </a:solidFill>
              </a:rPr>
              <a:t> </a:t>
            </a:r>
            <a:r>
              <a:rPr b="1" lang="en" sz="1800">
                <a:solidFill>
                  <a:schemeClr val="lt1"/>
                </a:solidFill>
              </a:rPr>
              <a:t>Codex Chimalpopoca</a:t>
            </a:r>
            <a:endParaRPr b="1" sz="1800">
              <a:solidFill>
                <a:schemeClr val="lt1"/>
              </a:solidFill>
            </a:endParaRPr>
          </a:p>
        </p:txBody>
      </p:sp>
      <p:sp>
        <p:nvSpPr>
          <p:cNvPr id="101" name="Google Shape;101;p17"/>
          <p:cNvSpPr/>
          <p:nvPr/>
        </p:nvSpPr>
        <p:spPr>
          <a:xfrm>
            <a:off x="1112350" y="3847425"/>
            <a:ext cx="1602300" cy="12351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8"/>
          <p:cNvPicPr preferRelativeResize="0"/>
          <p:nvPr/>
        </p:nvPicPr>
        <p:blipFill rotWithShape="1">
          <a:blip r:embed="rId3">
            <a:alphaModFix/>
          </a:blip>
          <a:srcRect b="89117" l="13388" r="12805" t="4305"/>
          <a:stretch/>
        </p:blipFill>
        <p:spPr>
          <a:xfrm>
            <a:off x="0" y="0"/>
            <a:ext cx="9144000" cy="558650"/>
          </a:xfrm>
          <a:prstGeom prst="rect">
            <a:avLst/>
          </a:prstGeom>
          <a:noFill/>
          <a:ln>
            <a:noFill/>
          </a:ln>
        </p:spPr>
      </p:pic>
      <p:pic>
        <p:nvPicPr>
          <p:cNvPr id="107" name="Google Shape;107;p18"/>
          <p:cNvPicPr preferRelativeResize="0"/>
          <p:nvPr/>
        </p:nvPicPr>
        <p:blipFill rotWithShape="1">
          <a:blip r:embed="rId3">
            <a:alphaModFix/>
          </a:blip>
          <a:srcRect b="4644" l="2568" r="97205" t="6371"/>
          <a:stretch/>
        </p:blipFill>
        <p:spPr>
          <a:xfrm>
            <a:off x="6768274" y="319225"/>
            <a:ext cx="2375724" cy="4319126"/>
          </a:xfrm>
          <a:prstGeom prst="rect">
            <a:avLst/>
          </a:prstGeom>
          <a:noFill/>
          <a:ln>
            <a:noFill/>
          </a:ln>
        </p:spPr>
      </p:pic>
      <p:pic>
        <p:nvPicPr>
          <p:cNvPr id="108" name="Google Shape;108;p18"/>
          <p:cNvPicPr preferRelativeResize="0"/>
          <p:nvPr/>
        </p:nvPicPr>
        <p:blipFill rotWithShape="1">
          <a:blip r:embed="rId3">
            <a:alphaModFix/>
          </a:blip>
          <a:srcRect b="4644" l="2568" r="97205" t="6371"/>
          <a:stretch/>
        </p:blipFill>
        <p:spPr>
          <a:xfrm>
            <a:off x="-100" y="319225"/>
            <a:ext cx="2375724" cy="4319126"/>
          </a:xfrm>
          <a:prstGeom prst="rect">
            <a:avLst/>
          </a:prstGeom>
          <a:noFill/>
          <a:ln>
            <a:noFill/>
          </a:ln>
        </p:spPr>
      </p:pic>
      <p:pic>
        <p:nvPicPr>
          <p:cNvPr id="109" name="Google Shape;109;p18"/>
          <p:cNvPicPr preferRelativeResize="0"/>
          <p:nvPr/>
        </p:nvPicPr>
        <p:blipFill rotWithShape="1">
          <a:blip r:embed="rId3">
            <a:alphaModFix/>
          </a:blip>
          <a:srcRect b="4644" l="2568" r="2302" t="6371"/>
          <a:stretch/>
        </p:blipFill>
        <p:spPr>
          <a:xfrm>
            <a:off x="1535191" y="319233"/>
            <a:ext cx="6073525" cy="4319116"/>
          </a:xfrm>
          <a:prstGeom prst="rect">
            <a:avLst/>
          </a:prstGeom>
          <a:noFill/>
          <a:ln>
            <a:noFill/>
          </a:ln>
        </p:spPr>
      </p:pic>
      <p:pic>
        <p:nvPicPr>
          <p:cNvPr id="110" name="Google Shape;110;p18"/>
          <p:cNvPicPr preferRelativeResize="0"/>
          <p:nvPr/>
        </p:nvPicPr>
        <p:blipFill rotWithShape="1">
          <a:blip r:embed="rId3">
            <a:alphaModFix/>
          </a:blip>
          <a:srcRect b="4644" l="95608" r="2301" t="33019"/>
          <a:stretch/>
        </p:blipFill>
        <p:spPr>
          <a:xfrm flipH="1">
            <a:off x="7608776" y="1612725"/>
            <a:ext cx="1535225" cy="3025625"/>
          </a:xfrm>
          <a:prstGeom prst="rect">
            <a:avLst/>
          </a:prstGeom>
          <a:noFill/>
          <a:ln>
            <a:noFill/>
          </a:ln>
        </p:spPr>
      </p:pic>
      <p:sp>
        <p:nvSpPr>
          <p:cNvPr id="111" name="Google Shape;111;p18"/>
          <p:cNvSpPr txBox="1"/>
          <p:nvPr/>
        </p:nvSpPr>
        <p:spPr>
          <a:xfrm>
            <a:off x="3299941" y="-4"/>
            <a:ext cx="2841300" cy="1800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900"/>
              <a:t>Ometéotl</a:t>
            </a:r>
            <a:r>
              <a:rPr lang="en" sz="2000"/>
              <a:t> </a:t>
            </a:r>
            <a:endParaRPr sz="2000"/>
          </a:p>
          <a:p>
            <a:pPr indent="0" lvl="0" marL="0" rtl="0" algn="ctr">
              <a:spcBef>
                <a:spcPts val="0"/>
              </a:spcBef>
              <a:spcAft>
                <a:spcPts val="0"/>
              </a:spcAft>
              <a:buNone/>
            </a:pPr>
            <a:r>
              <a:rPr lang="en" sz="1100"/>
              <a:t>“Two-god” or god of duality </a:t>
            </a:r>
            <a:endParaRPr sz="1100"/>
          </a:p>
          <a:p>
            <a:pPr indent="0" lvl="0" marL="0" rtl="0" algn="ctr">
              <a:spcBef>
                <a:spcPts val="0"/>
              </a:spcBef>
              <a:spcAft>
                <a:spcPts val="0"/>
              </a:spcAft>
              <a:buNone/>
            </a:pPr>
            <a:r>
              <a:rPr lang="en" sz="1100"/>
              <a:t>formed by </a:t>
            </a:r>
            <a:endParaRPr sz="1100"/>
          </a:p>
          <a:p>
            <a:pPr indent="0" lvl="0" marL="0" rtl="0" algn="ctr">
              <a:spcBef>
                <a:spcPts val="0"/>
              </a:spcBef>
              <a:spcAft>
                <a:spcPts val="0"/>
              </a:spcAft>
              <a:buNone/>
            </a:pPr>
            <a:r>
              <a:rPr lang="en" sz="1100"/>
              <a:t>a feminine </a:t>
            </a:r>
            <a:endParaRPr sz="1100"/>
          </a:p>
          <a:p>
            <a:pPr indent="0" lvl="0" marL="0" rtl="0" algn="ctr">
              <a:spcBef>
                <a:spcPts val="0"/>
              </a:spcBef>
              <a:spcAft>
                <a:spcPts val="0"/>
              </a:spcAft>
              <a:buNone/>
            </a:pPr>
            <a:r>
              <a:rPr lang="en" sz="1100"/>
              <a:t>(Omecíhuatl) </a:t>
            </a:r>
            <a:endParaRPr sz="1100"/>
          </a:p>
          <a:p>
            <a:pPr indent="0" lvl="0" marL="0" rtl="0" algn="ctr">
              <a:spcBef>
                <a:spcPts val="0"/>
              </a:spcBef>
              <a:spcAft>
                <a:spcPts val="0"/>
              </a:spcAft>
              <a:buNone/>
            </a:pPr>
            <a:r>
              <a:rPr lang="en" sz="1100"/>
              <a:t>and a masculine </a:t>
            </a:r>
            <a:endParaRPr sz="1100"/>
          </a:p>
          <a:p>
            <a:pPr indent="0" lvl="0" marL="0" rtl="0" algn="ctr">
              <a:spcBef>
                <a:spcPts val="0"/>
              </a:spcBef>
              <a:spcAft>
                <a:spcPts val="0"/>
              </a:spcAft>
              <a:buNone/>
            </a:pPr>
            <a:r>
              <a:rPr lang="en" sz="1100"/>
              <a:t>(Ometecuhtli)</a:t>
            </a:r>
            <a:endParaRPr sz="1100"/>
          </a:p>
        </p:txBody>
      </p:sp>
      <p:sp>
        <p:nvSpPr>
          <p:cNvPr id="112" name="Google Shape;112;p18"/>
          <p:cNvSpPr txBox="1"/>
          <p:nvPr/>
        </p:nvSpPr>
        <p:spPr>
          <a:xfrm>
            <a:off x="0" y="4582200"/>
            <a:ext cx="9144000" cy="56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lt1"/>
                </a:solidFill>
              </a:rPr>
              <a:t>Twins gave birth to more twins to create the first male and female.</a:t>
            </a:r>
            <a:endParaRPr b="1" sz="21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16" name="Shape 116"/>
        <p:cNvGrpSpPr/>
        <p:nvPr/>
      </p:nvGrpSpPr>
      <p:grpSpPr>
        <a:xfrm>
          <a:off x="0" y="0"/>
          <a:ext cx="0" cy="0"/>
          <a:chOff x="0" y="0"/>
          <a:chExt cx="0" cy="0"/>
        </a:xfrm>
      </p:grpSpPr>
      <p:pic>
        <p:nvPicPr>
          <p:cNvPr id="117" name="Google Shape;117;p19"/>
          <p:cNvPicPr preferRelativeResize="0"/>
          <p:nvPr/>
        </p:nvPicPr>
        <p:blipFill>
          <a:blip r:embed="rId3">
            <a:alphaModFix/>
          </a:blip>
          <a:stretch>
            <a:fillRect/>
          </a:stretch>
        </p:blipFill>
        <p:spPr>
          <a:xfrm>
            <a:off x="1449250" y="3121400"/>
            <a:ext cx="1536700" cy="1536700"/>
          </a:xfrm>
          <a:prstGeom prst="rect">
            <a:avLst/>
          </a:prstGeom>
          <a:noFill/>
          <a:ln>
            <a:noFill/>
          </a:ln>
        </p:spPr>
      </p:pic>
      <p:pic>
        <p:nvPicPr>
          <p:cNvPr id="118" name="Google Shape;118;p19"/>
          <p:cNvPicPr preferRelativeResize="0"/>
          <p:nvPr/>
        </p:nvPicPr>
        <p:blipFill>
          <a:blip r:embed="rId4">
            <a:alphaModFix/>
          </a:blip>
          <a:stretch>
            <a:fillRect/>
          </a:stretch>
        </p:blipFill>
        <p:spPr>
          <a:xfrm>
            <a:off x="356813" y="1974500"/>
            <a:ext cx="1262400" cy="1262400"/>
          </a:xfrm>
          <a:prstGeom prst="rect">
            <a:avLst/>
          </a:prstGeom>
          <a:noFill/>
          <a:ln>
            <a:noFill/>
          </a:ln>
        </p:spPr>
      </p:pic>
      <p:pic>
        <p:nvPicPr>
          <p:cNvPr id="119" name="Google Shape;119;p19"/>
          <p:cNvPicPr preferRelativeResize="0"/>
          <p:nvPr/>
        </p:nvPicPr>
        <p:blipFill>
          <a:blip r:embed="rId5">
            <a:alphaModFix/>
          </a:blip>
          <a:stretch>
            <a:fillRect/>
          </a:stretch>
        </p:blipFill>
        <p:spPr>
          <a:xfrm>
            <a:off x="2773437" y="2050875"/>
            <a:ext cx="1091949" cy="1091949"/>
          </a:xfrm>
          <a:prstGeom prst="rect">
            <a:avLst/>
          </a:prstGeom>
          <a:noFill/>
          <a:ln>
            <a:noFill/>
          </a:ln>
        </p:spPr>
      </p:pic>
      <p:pic>
        <p:nvPicPr>
          <p:cNvPr id="120" name="Google Shape;120;p19"/>
          <p:cNvPicPr preferRelativeResize="0"/>
          <p:nvPr/>
        </p:nvPicPr>
        <p:blipFill>
          <a:blip r:embed="rId6">
            <a:alphaModFix/>
          </a:blip>
          <a:stretch>
            <a:fillRect/>
          </a:stretch>
        </p:blipFill>
        <p:spPr>
          <a:xfrm>
            <a:off x="5204324" y="2112369"/>
            <a:ext cx="890700" cy="939290"/>
          </a:xfrm>
          <a:prstGeom prst="rect">
            <a:avLst/>
          </a:prstGeom>
          <a:noFill/>
          <a:ln>
            <a:noFill/>
          </a:ln>
        </p:spPr>
      </p:pic>
      <p:sp>
        <p:nvSpPr>
          <p:cNvPr id="121" name="Google Shape;121;p19"/>
          <p:cNvSpPr txBox="1"/>
          <p:nvPr/>
        </p:nvSpPr>
        <p:spPr>
          <a:xfrm>
            <a:off x="5085114" y="3000825"/>
            <a:ext cx="1129200" cy="5541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 sz="1200"/>
              <a:t>Iztac-</a:t>
            </a:r>
            <a:endParaRPr b="1" sz="1200"/>
          </a:p>
          <a:p>
            <a:pPr indent="0" lvl="0" marL="0" rtl="0" algn="l">
              <a:spcBef>
                <a:spcPts val="0"/>
              </a:spcBef>
              <a:spcAft>
                <a:spcPts val="0"/>
              </a:spcAft>
              <a:buNone/>
            </a:pPr>
            <a:r>
              <a:rPr b="1" lang="en" sz="1200"/>
              <a:t>Mixcoatl</a:t>
            </a:r>
            <a:endParaRPr b="1" sz="1200"/>
          </a:p>
        </p:txBody>
      </p:sp>
      <p:pic>
        <p:nvPicPr>
          <p:cNvPr id="122" name="Google Shape;122;p19"/>
          <p:cNvPicPr preferRelativeResize="0"/>
          <p:nvPr/>
        </p:nvPicPr>
        <p:blipFill>
          <a:blip r:embed="rId7">
            <a:alphaModFix/>
          </a:blip>
          <a:stretch>
            <a:fillRect/>
          </a:stretch>
        </p:blipFill>
        <p:spPr>
          <a:xfrm>
            <a:off x="7640831" y="2112369"/>
            <a:ext cx="1091935" cy="724648"/>
          </a:xfrm>
          <a:prstGeom prst="rect">
            <a:avLst/>
          </a:prstGeom>
          <a:noFill/>
          <a:ln>
            <a:noFill/>
          </a:ln>
        </p:spPr>
      </p:pic>
      <p:sp>
        <p:nvSpPr>
          <p:cNvPr id="123" name="Google Shape;123;p19"/>
          <p:cNvSpPr txBox="1"/>
          <p:nvPr/>
        </p:nvSpPr>
        <p:spPr>
          <a:xfrm>
            <a:off x="7640851" y="2944325"/>
            <a:ext cx="1092000" cy="369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 sz="1200"/>
              <a:t>Tlaltecuhtli</a:t>
            </a:r>
            <a:endParaRPr b="1" sz="1200"/>
          </a:p>
        </p:txBody>
      </p:sp>
      <p:sp>
        <p:nvSpPr>
          <p:cNvPr id="124" name="Google Shape;124;p19"/>
          <p:cNvSpPr txBox="1"/>
          <p:nvPr/>
        </p:nvSpPr>
        <p:spPr>
          <a:xfrm>
            <a:off x="542703" y="3038839"/>
            <a:ext cx="890700" cy="369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 sz="1200"/>
              <a:t>Uranus</a:t>
            </a:r>
            <a:endParaRPr b="1" sz="1200"/>
          </a:p>
        </p:txBody>
      </p:sp>
      <p:sp>
        <p:nvSpPr>
          <p:cNvPr id="125" name="Google Shape;125;p19"/>
          <p:cNvSpPr txBox="1"/>
          <p:nvPr/>
        </p:nvSpPr>
        <p:spPr>
          <a:xfrm>
            <a:off x="2874088" y="3001819"/>
            <a:ext cx="890700" cy="369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 sz="1200"/>
              <a:t>Gaia</a:t>
            </a:r>
            <a:endParaRPr b="1" sz="1200"/>
          </a:p>
        </p:txBody>
      </p:sp>
      <p:pic>
        <p:nvPicPr>
          <p:cNvPr id="126" name="Google Shape;126;p19"/>
          <p:cNvPicPr preferRelativeResize="0"/>
          <p:nvPr/>
        </p:nvPicPr>
        <p:blipFill>
          <a:blip r:embed="rId8">
            <a:alphaModFix/>
          </a:blip>
          <a:stretch>
            <a:fillRect/>
          </a:stretch>
        </p:blipFill>
        <p:spPr>
          <a:xfrm>
            <a:off x="6139822" y="3461561"/>
            <a:ext cx="1247957" cy="1091950"/>
          </a:xfrm>
          <a:prstGeom prst="rect">
            <a:avLst/>
          </a:prstGeom>
          <a:noFill/>
          <a:ln>
            <a:noFill/>
          </a:ln>
        </p:spPr>
      </p:pic>
      <p:sp>
        <p:nvSpPr>
          <p:cNvPr id="127" name="Google Shape;127;p19"/>
          <p:cNvSpPr txBox="1"/>
          <p:nvPr/>
        </p:nvSpPr>
        <p:spPr>
          <a:xfrm>
            <a:off x="6308137" y="4537525"/>
            <a:ext cx="1092000" cy="369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 sz="1200"/>
              <a:t>Quetzalcoatl</a:t>
            </a:r>
            <a:endParaRPr b="1" sz="1200"/>
          </a:p>
        </p:txBody>
      </p:sp>
      <p:sp>
        <p:nvSpPr>
          <p:cNvPr id="128" name="Google Shape;128;p19"/>
          <p:cNvSpPr txBox="1"/>
          <p:nvPr/>
        </p:nvSpPr>
        <p:spPr>
          <a:xfrm>
            <a:off x="1811854" y="4413597"/>
            <a:ext cx="811500" cy="369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 sz="1200"/>
              <a:t>Kronos</a:t>
            </a:r>
            <a:endParaRPr b="1" sz="1200"/>
          </a:p>
        </p:txBody>
      </p:sp>
      <p:sp>
        <p:nvSpPr>
          <p:cNvPr id="129" name="Google Shape;129;p19"/>
          <p:cNvSpPr txBox="1"/>
          <p:nvPr/>
        </p:nvSpPr>
        <p:spPr>
          <a:xfrm>
            <a:off x="0" y="0"/>
            <a:ext cx="4523700" cy="115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300">
                <a:solidFill>
                  <a:srgbClr val="1C4587"/>
                </a:solidFill>
              </a:rPr>
              <a:t>Patricide</a:t>
            </a:r>
            <a:endParaRPr b="1" sz="6300">
              <a:solidFill>
                <a:srgbClr val="1C4587"/>
              </a:solidFill>
            </a:endParaRPr>
          </a:p>
        </p:txBody>
      </p:sp>
      <p:sp>
        <p:nvSpPr>
          <p:cNvPr id="130" name="Google Shape;130;p19"/>
          <p:cNvSpPr txBox="1"/>
          <p:nvPr/>
        </p:nvSpPr>
        <p:spPr>
          <a:xfrm>
            <a:off x="4572000" y="0"/>
            <a:ext cx="4523700" cy="115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300">
                <a:solidFill>
                  <a:srgbClr val="1C4587"/>
                </a:solidFill>
              </a:rPr>
              <a:t>Matricide</a:t>
            </a:r>
            <a:endParaRPr b="1" sz="6300">
              <a:solidFill>
                <a:srgbClr val="1C4587"/>
              </a:solidFill>
            </a:endParaRPr>
          </a:p>
        </p:txBody>
      </p:sp>
      <p:cxnSp>
        <p:nvCxnSpPr>
          <p:cNvPr id="131" name="Google Shape;131;p19"/>
          <p:cNvCxnSpPr/>
          <p:nvPr/>
        </p:nvCxnSpPr>
        <p:spPr>
          <a:xfrm>
            <a:off x="4576925" y="-17700"/>
            <a:ext cx="0" cy="5187900"/>
          </a:xfrm>
          <a:prstGeom prst="straightConnector1">
            <a:avLst/>
          </a:prstGeom>
          <a:noFill/>
          <a:ln cap="flat" cmpd="sng" w="76200">
            <a:solidFill>
              <a:schemeClr val="dk1"/>
            </a:solidFill>
            <a:prstDash val="solid"/>
            <a:round/>
            <a:headEnd len="med" w="med" type="none"/>
            <a:tailEnd len="med" w="med" type="none"/>
          </a:ln>
        </p:spPr>
      </p:cxnSp>
      <p:sp>
        <p:nvSpPr>
          <p:cNvPr id="132" name="Google Shape;132;p19"/>
          <p:cNvSpPr txBox="1"/>
          <p:nvPr/>
        </p:nvSpPr>
        <p:spPr>
          <a:xfrm>
            <a:off x="345250" y="1154400"/>
            <a:ext cx="3798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FF0000"/>
                </a:solidFill>
              </a:rPr>
              <a:t>Kronos dismembered his father</a:t>
            </a:r>
            <a:endParaRPr b="1" sz="1500">
              <a:solidFill>
                <a:srgbClr val="FF0000"/>
              </a:solidFill>
            </a:endParaRPr>
          </a:p>
        </p:txBody>
      </p:sp>
      <p:sp>
        <p:nvSpPr>
          <p:cNvPr id="133" name="Google Shape;133;p19"/>
          <p:cNvSpPr txBox="1"/>
          <p:nvPr/>
        </p:nvSpPr>
        <p:spPr>
          <a:xfrm>
            <a:off x="4934850" y="1154400"/>
            <a:ext cx="3798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FF0000"/>
                </a:solidFill>
              </a:rPr>
              <a:t>Quetzalcoatl</a:t>
            </a:r>
            <a:r>
              <a:rPr b="1" lang="en" sz="1500">
                <a:solidFill>
                  <a:srgbClr val="FF0000"/>
                </a:solidFill>
              </a:rPr>
              <a:t> </a:t>
            </a:r>
            <a:r>
              <a:rPr b="1" lang="en" sz="1500">
                <a:solidFill>
                  <a:srgbClr val="FF0000"/>
                </a:solidFill>
              </a:rPr>
              <a:t>dismembered</a:t>
            </a:r>
            <a:r>
              <a:rPr b="1" lang="en" sz="1500">
                <a:solidFill>
                  <a:srgbClr val="FF0000"/>
                </a:solidFill>
              </a:rPr>
              <a:t> his mother</a:t>
            </a:r>
            <a:endParaRPr b="1" sz="1500">
              <a:solidFill>
                <a:srgbClr val="FF0000"/>
              </a:solidFill>
            </a:endParaRPr>
          </a:p>
        </p:txBody>
      </p:sp>
      <p:cxnSp>
        <p:nvCxnSpPr>
          <p:cNvPr id="134" name="Google Shape;134;p19"/>
          <p:cNvCxnSpPr>
            <a:stCxn id="133" idx="2"/>
            <a:endCxn id="122" idx="1"/>
          </p:cNvCxnSpPr>
          <p:nvPr/>
        </p:nvCxnSpPr>
        <p:spPr>
          <a:xfrm flipH="1" rot="-5400000">
            <a:off x="6784950" y="1618800"/>
            <a:ext cx="904800" cy="807000"/>
          </a:xfrm>
          <a:prstGeom prst="curvedConnector2">
            <a:avLst/>
          </a:prstGeom>
          <a:noFill/>
          <a:ln cap="flat" cmpd="sng" w="28575">
            <a:solidFill>
              <a:schemeClr val="dk2"/>
            </a:solidFill>
            <a:prstDash val="solid"/>
            <a:round/>
            <a:headEnd len="med" w="med" type="triangle"/>
            <a:tailEnd len="med" w="med" type="triangle"/>
          </a:ln>
        </p:spPr>
      </p:cxnSp>
      <p:cxnSp>
        <p:nvCxnSpPr>
          <p:cNvPr id="135" name="Google Shape;135;p19"/>
          <p:cNvCxnSpPr>
            <a:endCxn id="118" idx="3"/>
          </p:cNvCxnSpPr>
          <p:nvPr/>
        </p:nvCxnSpPr>
        <p:spPr>
          <a:xfrm rot="5400000">
            <a:off x="1543013" y="1749500"/>
            <a:ext cx="932400" cy="780000"/>
          </a:xfrm>
          <a:prstGeom prst="curvedConnector2">
            <a:avLst/>
          </a:prstGeom>
          <a:noFill/>
          <a:ln cap="flat" cmpd="sng" w="28575">
            <a:solidFill>
              <a:schemeClr val="dk2"/>
            </a:solidFill>
            <a:prstDash val="solid"/>
            <a:round/>
            <a:headEnd len="med" w="med" type="triangl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139" name="Shape 139"/>
        <p:cNvGrpSpPr/>
        <p:nvPr/>
      </p:nvGrpSpPr>
      <p:grpSpPr>
        <a:xfrm>
          <a:off x="0" y="0"/>
          <a:ext cx="0" cy="0"/>
          <a:chOff x="0" y="0"/>
          <a:chExt cx="0" cy="0"/>
        </a:xfrm>
      </p:grpSpPr>
      <p:pic>
        <p:nvPicPr>
          <p:cNvPr id="140" name="Google Shape;140;p20"/>
          <p:cNvPicPr preferRelativeResize="0"/>
          <p:nvPr/>
        </p:nvPicPr>
        <p:blipFill>
          <a:blip r:embed="rId3">
            <a:alphaModFix/>
          </a:blip>
          <a:stretch>
            <a:fillRect/>
          </a:stretch>
        </p:blipFill>
        <p:spPr>
          <a:xfrm>
            <a:off x="5548375" y="122450"/>
            <a:ext cx="3335524" cy="4449550"/>
          </a:xfrm>
          <a:prstGeom prst="rect">
            <a:avLst/>
          </a:prstGeom>
          <a:noFill/>
          <a:ln>
            <a:noFill/>
          </a:ln>
        </p:spPr>
      </p:pic>
      <p:sp>
        <p:nvSpPr>
          <p:cNvPr id="141" name="Google Shape;141;p20"/>
          <p:cNvSpPr txBox="1"/>
          <p:nvPr/>
        </p:nvSpPr>
        <p:spPr>
          <a:xfrm>
            <a:off x="5766000" y="4180650"/>
            <a:ext cx="3378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rPr>
              <a:t>Huitzilopochtli</a:t>
            </a:r>
            <a:r>
              <a:rPr lang="en" sz="1200"/>
              <a:t> and Quetzalcoatl were told to create the first male and female humans.</a:t>
            </a:r>
            <a:endParaRPr sz="1200"/>
          </a:p>
        </p:txBody>
      </p:sp>
      <p:sp>
        <p:nvSpPr>
          <p:cNvPr id="142" name="Google Shape;142;p20"/>
          <p:cNvSpPr txBox="1"/>
          <p:nvPr/>
        </p:nvSpPr>
        <p:spPr>
          <a:xfrm>
            <a:off x="742500" y="1585800"/>
            <a:ext cx="40845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Ōme translates as "two" or "dual" and teōtl translates as "god”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Ometecuhtli, (Nahuatl: “Two-Lord”) Aztec deity, “Lord of the Duality” or Lord of Life, who represented one aspect of the cosmic duality of the Aztec tradition. With his female counterpart, Omecíhuatl (“Two-Lady” or “Lady of the Duality”), Ometecuhtli resided in Omeyocan (“Two-Place” or “Double Heaven”), the 13th and highest Aztec heaven. The opposing factors in the Aztec universe included male and female, light and dark, motion and stillness, and order and chaos.</a:t>
            </a:r>
            <a:endParaRPr/>
          </a:p>
        </p:txBody>
      </p:sp>
      <p:cxnSp>
        <p:nvCxnSpPr>
          <p:cNvPr id="143" name="Google Shape;143;p20"/>
          <p:cNvCxnSpPr/>
          <p:nvPr/>
        </p:nvCxnSpPr>
        <p:spPr>
          <a:xfrm>
            <a:off x="1928125" y="3391470"/>
            <a:ext cx="2654100" cy="0"/>
          </a:xfrm>
          <a:prstGeom prst="straightConnector1">
            <a:avLst/>
          </a:prstGeom>
          <a:noFill/>
          <a:ln cap="flat" cmpd="sng" w="38100">
            <a:solidFill>
              <a:srgbClr val="FF0000"/>
            </a:solidFill>
            <a:prstDash val="solid"/>
            <a:round/>
            <a:headEnd len="med" w="med" type="none"/>
            <a:tailEnd len="med" w="med" type="none"/>
          </a:ln>
        </p:spPr>
      </p:cxnSp>
      <p:sp>
        <p:nvSpPr>
          <p:cNvPr id="144" name="Google Shape;144;p20"/>
          <p:cNvSpPr txBox="1"/>
          <p:nvPr/>
        </p:nvSpPr>
        <p:spPr>
          <a:xfrm>
            <a:off x="0" y="0"/>
            <a:ext cx="5766000" cy="155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chemeClr val="dk1"/>
                </a:solidFill>
              </a:rPr>
              <a:t>Ometéotl the dual god and her c</a:t>
            </a:r>
            <a:r>
              <a:rPr b="1" lang="en" sz="3900">
                <a:solidFill>
                  <a:schemeClr val="dk1"/>
                </a:solidFill>
              </a:rPr>
              <a:t>himera twins</a:t>
            </a:r>
            <a:endParaRPr sz="3900"/>
          </a:p>
          <a:p>
            <a:pPr indent="0" lvl="0" marL="0" rtl="0" algn="l">
              <a:spcBef>
                <a:spcPts val="0"/>
              </a:spcBef>
              <a:spcAft>
                <a:spcPts val="0"/>
              </a:spcAft>
              <a:buNone/>
            </a:pPr>
            <a:r>
              <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1"/>
          <p:cNvPicPr preferRelativeResize="0"/>
          <p:nvPr/>
        </p:nvPicPr>
        <p:blipFill rotWithShape="1">
          <a:blip r:embed="rId3">
            <a:alphaModFix/>
          </a:blip>
          <a:srcRect b="0" l="84449" r="0" t="0"/>
          <a:stretch/>
        </p:blipFill>
        <p:spPr>
          <a:xfrm flipH="1">
            <a:off x="7038000" y="0"/>
            <a:ext cx="2106000" cy="5143499"/>
          </a:xfrm>
          <a:prstGeom prst="rect">
            <a:avLst/>
          </a:prstGeom>
          <a:noFill/>
          <a:ln>
            <a:noFill/>
          </a:ln>
        </p:spPr>
      </p:pic>
      <p:pic>
        <p:nvPicPr>
          <p:cNvPr id="150" name="Google Shape;150;p21"/>
          <p:cNvPicPr preferRelativeResize="0"/>
          <p:nvPr/>
        </p:nvPicPr>
        <p:blipFill>
          <a:blip r:embed="rId3">
            <a:alphaModFix/>
          </a:blip>
          <a:stretch>
            <a:fillRect/>
          </a:stretch>
        </p:blipFill>
        <p:spPr>
          <a:xfrm>
            <a:off x="7" y="0"/>
            <a:ext cx="7097745" cy="5143499"/>
          </a:xfrm>
          <a:prstGeom prst="rect">
            <a:avLst/>
          </a:prstGeom>
          <a:noFill/>
          <a:ln>
            <a:noFill/>
          </a:ln>
        </p:spPr>
      </p:pic>
      <p:sp>
        <p:nvSpPr>
          <p:cNvPr id="151" name="Google Shape;151;p21"/>
          <p:cNvSpPr txBox="1"/>
          <p:nvPr/>
        </p:nvSpPr>
        <p:spPr>
          <a:xfrm>
            <a:off x="4104000" y="0"/>
            <a:ext cx="5040000" cy="163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100">
                <a:solidFill>
                  <a:srgbClr val="FFE599"/>
                </a:solidFill>
              </a:rPr>
              <a:t>Olmec </a:t>
            </a:r>
            <a:r>
              <a:rPr b="1" lang="en" sz="6100">
                <a:solidFill>
                  <a:srgbClr val="FFE599"/>
                </a:solidFill>
              </a:rPr>
              <a:t>Twins</a:t>
            </a:r>
            <a:endParaRPr b="1" sz="6100">
              <a:solidFill>
                <a:srgbClr val="FFE599"/>
              </a:solidFill>
            </a:endParaRPr>
          </a:p>
          <a:p>
            <a:pPr indent="0" lvl="0" marL="0" rtl="0" algn="ctr">
              <a:spcBef>
                <a:spcPts val="0"/>
              </a:spcBef>
              <a:spcAft>
                <a:spcPts val="0"/>
              </a:spcAft>
              <a:buNone/>
            </a:pPr>
            <a:r>
              <a:rPr lang="en" sz="3300">
                <a:solidFill>
                  <a:srgbClr val="FFE599"/>
                </a:solidFill>
              </a:rPr>
              <a:t>El Azuzul</a:t>
            </a:r>
            <a:endParaRPr sz="4500">
              <a:solidFill>
                <a:srgbClr val="FFE599"/>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